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5143500" cx="9144000"/>
  <p:notesSz cx="6858000" cy="9144000"/>
  <p:embeddedFontLst>
    <p:embeddedFont>
      <p:font typeface="Quattrocento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3" Type="http://schemas.openxmlformats.org/officeDocument/2006/relationships/font" Target="fonts/QuattrocentoSans-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QuattrocentoSans-regular.fntdata"/><Relationship Id="rId82" Type="http://schemas.openxmlformats.org/officeDocument/2006/relationships/font" Target="fonts/QuattrocentoSans-italic.fntdata"/><Relationship Id="rId81" Type="http://schemas.openxmlformats.org/officeDocument/2006/relationships/font" Target="fonts/Quattrocento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17c1740a2e_2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7c1740a2e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628f68cc7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628f68cc7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fb7bc9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fb7bc9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28f68cc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628f68cc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628f68cc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628f68cc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628f68cc7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628f68cc7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28f68cc7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28f68cc7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628f68cc7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628f68cc7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628f68cc7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628f68cc7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628f68cc7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628f68cc7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628f68cc7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628f68cc7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628f68c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628f68c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628f68cc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628f68cc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628f68cc7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628f68cc7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628f68cc7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628f68cc7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628f68cc7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628f68cc7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28f68cc7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28f68cc7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628f68cc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628f68cc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628f68cc7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628f68cc7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628f68cc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628f68cc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628f68cc7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628f68cc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628f68cc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28f68cc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28f68cc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28f68cc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628f68cc7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628f68cc7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628f68cc7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628f68cc7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628f68cc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628f68cc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628f68c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628f68c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628f68cc7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628f68cc7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628f68cc7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628f68cc7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628f68cc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628f68cc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628f68cc7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628f68cc7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628f68cc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628f68cc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628f68cc7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628f68cc7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628f68cc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628f68cc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628f68cc7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628f68cc7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28f68cc7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628f68cc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628f68cc7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628f68cc7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628f68cc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628f68cc7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628f68cc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628f68cc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628f68cc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628f68cc7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628f68cc7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628f68cc7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5e11f05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5e11f05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5e11f05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5e11f05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628f68cc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628f68cc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628f68cc7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628f68cc7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628f68cc7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628f68cc7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628f68cc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628f68cc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628f68cc7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628f68cc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628f68cc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628f68cc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5fb7bc9c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5fb7bc9c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5e11f053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5e11f053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628f68cc7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628f68cc7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28f68cc7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628f68cc7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628f68cc7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628f68cc7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628f68cc7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628f68cc7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28f68cc7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28f68cc7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628f68cc7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628f68cc7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628f68cc7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628f68cc7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628f68cc7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628f68cc7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628f68cc7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628f68cc7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628f68cc7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628f68cc7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4628f68cc7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4628f68cc7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5e11f053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5e11f053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75e11f05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75e11f05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5e11f053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75e11f053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5e11f05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5e11f05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628f68cc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628f68cc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5e11f053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5e11f053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75e11f053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75e11f053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5e11f053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5e11f053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6b4ec25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6b4ec25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628f68cc7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4628f68cc7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98ffdcd8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98ffdcd8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628f68cc7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628f68cc7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628f68cc7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628f68cc7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522000" y="273844"/>
            <a:ext cx="7993200" cy="6780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11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52" name="Google Shape;52;p13"/>
          <p:cNvSpPr txBox="1"/>
          <p:nvPr>
            <p:ph idx="1" type="body"/>
          </p:nvPr>
        </p:nvSpPr>
        <p:spPr>
          <a:xfrm>
            <a:off x="522000" y="1086750"/>
            <a:ext cx="7886700" cy="32634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1400"/>
              </a:spcBef>
              <a:spcAft>
                <a:spcPts val="0"/>
              </a:spcAft>
              <a:buClr>
                <a:srgbClr val="5E7974"/>
              </a:buClr>
              <a:buSzPts val="1100"/>
              <a:buFont typeface="Arial"/>
              <a:buNone/>
              <a:defRPr b="0" i="0" sz="3000" u="none" cap="none" strike="noStrike">
                <a:solidFill>
                  <a:srgbClr val="5E7974"/>
                </a:solidFill>
                <a:latin typeface="Quattrocento Sans"/>
                <a:ea typeface="Quattrocento Sans"/>
                <a:cs typeface="Quattrocento Sans"/>
                <a:sym typeface="Quattrocento Sans"/>
              </a:defRPr>
            </a:lvl1pPr>
            <a:lvl2pPr indent="-228600" lvl="1" marL="914400" marR="0" rtl="0" algn="l">
              <a:lnSpc>
                <a:spcPct val="90000"/>
              </a:lnSpc>
              <a:spcBef>
                <a:spcPts val="1600"/>
              </a:spcBef>
              <a:spcAft>
                <a:spcPts val="0"/>
              </a:spcAft>
              <a:buClr>
                <a:schemeClr val="dk1"/>
              </a:buClr>
              <a:buSzPts val="1100"/>
              <a:buFont typeface="Arial"/>
              <a:buNone/>
              <a:defRPr b="0" i="0" sz="1500" u="none" cap="none" strike="noStrike">
                <a:solidFill>
                  <a:schemeClr val="dk1"/>
                </a:solidFill>
                <a:latin typeface="Quattrocento Sans"/>
                <a:ea typeface="Quattrocento Sans"/>
                <a:cs typeface="Quattrocento Sans"/>
                <a:sym typeface="Quattrocento Sans"/>
              </a:defRPr>
            </a:lvl2pPr>
            <a:lvl3pPr indent="-323850" lvl="2" marL="1371600" marR="0" rtl="0" algn="l">
              <a:lnSpc>
                <a:spcPct val="90000"/>
              </a:lnSpc>
              <a:spcBef>
                <a:spcPts val="1600"/>
              </a:spcBef>
              <a:spcAft>
                <a:spcPts val="0"/>
              </a:spcAft>
              <a:buClr>
                <a:schemeClr val="dk1"/>
              </a:buClr>
              <a:buSzPts val="1500"/>
              <a:buFont typeface="Quattrocento Sans"/>
              <a:buChar char="◦"/>
              <a:defRPr b="0" i="0" sz="1500" u="none" cap="none" strike="noStrike">
                <a:solidFill>
                  <a:schemeClr val="dk1"/>
                </a:solidFill>
                <a:latin typeface="Quattrocento Sans"/>
                <a:ea typeface="Quattrocento Sans"/>
                <a:cs typeface="Quattrocento Sans"/>
                <a:sym typeface="Quattrocento Sans"/>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53" name="Shape 53"/>
        <p:cNvGrpSpPr/>
        <p:nvPr/>
      </p:nvGrpSpPr>
      <p:grpSpPr>
        <a:xfrm>
          <a:off x="0" y="0"/>
          <a:ext cx="0" cy="0"/>
          <a:chOff x="0" y="0"/>
          <a:chExt cx="0" cy="0"/>
        </a:xfrm>
      </p:grpSpPr>
      <p:sp>
        <p:nvSpPr>
          <p:cNvPr id="54" name="Google Shape;54;p14"/>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33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55" name="Google Shape;55;p14"/>
          <p:cNvSpPr txBox="1"/>
          <p:nvPr>
            <p:ph idx="1" type="body"/>
          </p:nvPr>
        </p:nvSpPr>
        <p:spPr>
          <a:xfrm>
            <a:off x="629841" y="1260872"/>
            <a:ext cx="38682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56" name="Google Shape;56;p14"/>
          <p:cNvSpPr txBox="1"/>
          <p:nvPr>
            <p:ph idx="2" type="body"/>
          </p:nvPr>
        </p:nvSpPr>
        <p:spPr>
          <a:xfrm>
            <a:off x="629841" y="1878806"/>
            <a:ext cx="38682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7" name="Google Shape;57;p14"/>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1" i="0" sz="1200" u="none" cap="none" strike="noStrike">
                <a:solidFill>
                  <a:schemeClr val="dk1"/>
                </a:solidFill>
                <a:latin typeface="Calibri"/>
                <a:ea typeface="Calibri"/>
                <a:cs typeface="Calibri"/>
                <a:sym typeface="Calibri"/>
              </a:defRPr>
            </a:lvl9pPr>
          </a:lstStyle>
          <a:p/>
        </p:txBody>
      </p:sp>
      <p:sp>
        <p:nvSpPr>
          <p:cNvPr id="58" name="Google Shape;58;p14"/>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SECTION_HEADER_1">
    <p:spTree>
      <p:nvGrpSpPr>
        <p:cNvPr id="62" name="Shape 62"/>
        <p:cNvGrpSpPr/>
        <p:nvPr/>
      </p:nvGrpSpPr>
      <p:grpSpPr>
        <a:xfrm>
          <a:off x="0" y="0"/>
          <a:ext cx="0" cy="0"/>
          <a:chOff x="0" y="0"/>
          <a:chExt cx="0" cy="0"/>
        </a:xfrm>
      </p:grpSpPr>
      <p:sp>
        <p:nvSpPr>
          <p:cNvPr id="63" name="Google Shape;63;p15"/>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64" name="Google Shape;64;p15"/>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14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68" name="Shape 68"/>
        <p:cNvGrpSpPr/>
        <p:nvPr/>
      </p:nvGrpSpPr>
      <p:grpSpPr>
        <a:xfrm>
          <a:off x="0" y="0"/>
          <a:ext cx="0" cy="0"/>
          <a:chOff x="0" y="0"/>
          <a:chExt cx="0" cy="0"/>
        </a:xfrm>
      </p:grpSpPr>
      <p:sp>
        <p:nvSpPr>
          <p:cNvPr id="69" name="Google Shape;69;p16"/>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24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70" name="Google Shape;70;p16"/>
          <p:cNvSpPr txBox="1"/>
          <p:nvPr>
            <p:ph idx="1" type="body"/>
          </p:nvPr>
        </p:nvSpPr>
        <p:spPr>
          <a:xfrm>
            <a:off x="3887391" y="740569"/>
            <a:ext cx="46290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16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1600"/>
              </a:spcBef>
              <a:spcAft>
                <a:spcPts val="16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1" name="Google Shape;71;p16"/>
          <p:cNvSpPr txBox="1"/>
          <p:nvPr>
            <p:ph idx="2"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chemeClr val="dk1"/>
              </a:buClr>
              <a:buSzPts val="18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4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14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1400"/>
              <a:buFont typeface="Arial"/>
              <a:buNone/>
              <a:defRPr b="0" i="0" sz="800" u="none" cap="none" strike="noStrike">
                <a:solidFill>
                  <a:schemeClr val="dk1"/>
                </a:solidFill>
                <a:latin typeface="Calibri"/>
                <a:ea typeface="Calibri"/>
                <a:cs typeface="Calibri"/>
                <a:sym typeface="Calibri"/>
              </a:defRPr>
            </a:lvl9pPr>
          </a:lstStyle>
          <a:p/>
        </p:txBody>
      </p:sp>
      <p:sp>
        <p:nvSpPr>
          <p:cNvPr id="72" name="Google Shape;72;p16"/>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4" name="Google Shape;74;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SECTION_HEADER_2">
    <p:spTree>
      <p:nvGrpSpPr>
        <p:cNvPr id="75" name="Shape 75"/>
        <p:cNvGrpSpPr/>
        <p:nvPr/>
      </p:nvGrpSpPr>
      <p:grpSpPr>
        <a:xfrm>
          <a:off x="0" y="0"/>
          <a:ext cx="0" cy="0"/>
          <a:chOff x="0" y="0"/>
          <a:chExt cx="0" cy="0"/>
        </a:xfrm>
      </p:grpSpPr>
      <p:sp>
        <p:nvSpPr>
          <p:cNvPr id="76" name="Google Shape;76;p17"/>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a:spcBef>
                <a:spcPts val="0"/>
              </a:spcBef>
              <a:spcAft>
                <a:spcPts val="0"/>
              </a:spcAft>
              <a:buSzPts val="2800"/>
              <a:buNone/>
              <a:defRPr sz="1400"/>
            </a:lvl2pPr>
            <a:lvl3pPr indent="0" lvl="2">
              <a:spcBef>
                <a:spcPts val="0"/>
              </a:spcBef>
              <a:spcAft>
                <a:spcPts val="0"/>
              </a:spcAft>
              <a:buSzPts val="2800"/>
              <a:buNone/>
              <a:defRPr sz="1400"/>
            </a:lvl3pPr>
            <a:lvl4pPr indent="0" lvl="3">
              <a:spcBef>
                <a:spcPts val="0"/>
              </a:spcBef>
              <a:spcAft>
                <a:spcPts val="0"/>
              </a:spcAft>
              <a:buSzPts val="2800"/>
              <a:buNone/>
              <a:defRPr sz="1400"/>
            </a:lvl4pPr>
            <a:lvl5pPr indent="0" lvl="4">
              <a:spcBef>
                <a:spcPts val="0"/>
              </a:spcBef>
              <a:spcAft>
                <a:spcPts val="0"/>
              </a:spcAft>
              <a:buSzPts val="2800"/>
              <a:buNone/>
              <a:defRPr sz="1400"/>
            </a:lvl5pPr>
            <a:lvl6pPr indent="0" lvl="5">
              <a:spcBef>
                <a:spcPts val="0"/>
              </a:spcBef>
              <a:spcAft>
                <a:spcPts val="0"/>
              </a:spcAft>
              <a:buSzPts val="2800"/>
              <a:buNone/>
              <a:defRPr sz="1400"/>
            </a:lvl6pPr>
            <a:lvl7pPr indent="0" lvl="6">
              <a:spcBef>
                <a:spcPts val="0"/>
              </a:spcBef>
              <a:spcAft>
                <a:spcPts val="0"/>
              </a:spcAft>
              <a:buSzPts val="2800"/>
              <a:buNone/>
              <a:defRPr sz="1400"/>
            </a:lvl7pPr>
            <a:lvl8pPr indent="0" lvl="7">
              <a:spcBef>
                <a:spcPts val="0"/>
              </a:spcBef>
              <a:spcAft>
                <a:spcPts val="0"/>
              </a:spcAft>
              <a:buSzPts val="2800"/>
              <a:buNone/>
              <a:defRPr sz="1400"/>
            </a:lvl8pPr>
            <a:lvl9pPr indent="0" lvl="8">
              <a:spcBef>
                <a:spcPts val="0"/>
              </a:spcBef>
              <a:spcAft>
                <a:spcPts val="0"/>
              </a:spcAft>
              <a:buSzPts val="2800"/>
              <a:buNone/>
              <a:defRPr sz="1400"/>
            </a:lvl9pPr>
          </a:lstStyle>
          <a:p/>
        </p:txBody>
      </p:sp>
      <p:sp>
        <p:nvSpPr>
          <p:cNvPr id="77" name="Google Shape;77;p17"/>
          <p:cNvSpPr txBox="1"/>
          <p:nvPr>
            <p:ph idx="1" type="body"/>
          </p:nvPr>
        </p:nvSpPr>
        <p:spPr>
          <a:xfrm>
            <a:off x="623888" y="3442097"/>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14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4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400"/>
              <a:buFont typeface="Arial"/>
              <a:buNone/>
              <a:defRPr b="0" i="0" sz="1200" u="none" cap="none" strike="noStrike">
                <a:solidFill>
                  <a:srgbClr val="888888"/>
                </a:solidFill>
                <a:latin typeface="Calibri"/>
                <a:ea typeface="Calibri"/>
                <a:cs typeface="Calibri"/>
                <a:sym typeface="Calibri"/>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81" name="Shape 81"/>
        <p:cNvGrpSpPr/>
        <p:nvPr/>
      </p:nvGrpSpPr>
      <p:grpSpPr>
        <a:xfrm>
          <a:off x="0" y="0"/>
          <a:ext cx="0" cy="0"/>
          <a:chOff x="0" y="0"/>
          <a:chExt cx="0" cy="0"/>
        </a:xfrm>
      </p:grpSpPr>
      <p:sp>
        <p:nvSpPr>
          <p:cNvPr id="82" name="Google Shape;82;p18"/>
          <p:cNvSpPr txBox="1"/>
          <p:nvPr>
            <p:ph type="title"/>
          </p:nvPr>
        </p:nvSpPr>
        <p:spPr>
          <a:xfrm>
            <a:off x="1871701" y="94739"/>
            <a:ext cx="6815100" cy="748819"/>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0B592A"/>
              </a:buClr>
              <a:buSzPts val="2800"/>
              <a:buFont typeface="Arial"/>
              <a:buNone/>
              <a:defRPr b="1" i="0" sz="2000" u="none" cap="none" strike="noStrike">
                <a:solidFill>
                  <a:srgbClr val="0B592A"/>
                </a:solidFill>
                <a:latin typeface="Arial"/>
                <a:ea typeface="Arial"/>
                <a:cs typeface="Arial"/>
                <a:sym typeface="Arial"/>
              </a:defRPr>
            </a:lvl1pPr>
            <a:lvl2pPr indent="0" lvl="1">
              <a:spcBef>
                <a:spcPts val="0"/>
              </a:spcBef>
              <a:spcAft>
                <a:spcPts val="0"/>
              </a:spcAft>
              <a:buSzPts val="2800"/>
              <a:buNone/>
              <a:defRPr sz="1800"/>
            </a:lvl2pPr>
            <a:lvl3pPr indent="0" lvl="2">
              <a:spcBef>
                <a:spcPts val="0"/>
              </a:spcBef>
              <a:spcAft>
                <a:spcPts val="0"/>
              </a:spcAft>
              <a:buSzPts val="2800"/>
              <a:buNone/>
              <a:defRPr sz="1800"/>
            </a:lvl3pPr>
            <a:lvl4pPr indent="0" lvl="3">
              <a:spcBef>
                <a:spcPts val="0"/>
              </a:spcBef>
              <a:spcAft>
                <a:spcPts val="0"/>
              </a:spcAft>
              <a:buSzPts val="2800"/>
              <a:buNone/>
              <a:defRPr sz="1800"/>
            </a:lvl4pPr>
            <a:lvl5pPr indent="0" lvl="4">
              <a:spcBef>
                <a:spcPts val="0"/>
              </a:spcBef>
              <a:spcAft>
                <a:spcPts val="0"/>
              </a:spcAft>
              <a:buSzPts val="2800"/>
              <a:buNone/>
              <a:defRPr sz="1800"/>
            </a:lvl5pPr>
            <a:lvl6pPr indent="0" lvl="5">
              <a:spcBef>
                <a:spcPts val="0"/>
              </a:spcBef>
              <a:spcAft>
                <a:spcPts val="0"/>
              </a:spcAft>
              <a:buSzPts val="2800"/>
              <a:buNone/>
              <a:defRPr sz="1800"/>
            </a:lvl6pPr>
            <a:lvl7pPr indent="0" lvl="6">
              <a:spcBef>
                <a:spcPts val="0"/>
              </a:spcBef>
              <a:spcAft>
                <a:spcPts val="0"/>
              </a:spcAft>
              <a:buSzPts val="2800"/>
              <a:buNone/>
              <a:defRPr sz="1800"/>
            </a:lvl7pPr>
            <a:lvl8pPr indent="0" lvl="7">
              <a:spcBef>
                <a:spcPts val="0"/>
              </a:spcBef>
              <a:spcAft>
                <a:spcPts val="0"/>
              </a:spcAft>
              <a:buSzPts val="2800"/>
              <a:buNone/>
              <a:defRPr sz="1800"/>
            </a:lvl8pPr>
            <a:lvl9pPr indent="0" lvl="8">
              <a:spcBef>
                <a:spcPts val="0"/>
              </a:spcBef>
              <a:spcAft>
                <a:spcPts val="0"/>
              </a:spcAft>
              <a:buSzPts val="2800"/>
              <a:buNone/>
              <a:defRPr sz="1800"/>
            </a:lvl9pPr>
          </a:lstStyle>
          <a:p/>
        </p:txBody>
      </p:sp>
      <p:sp>
        <p:nvSpPr>
          <p:cNvPr id="83" name="Google Shape;83;p18"/>
          <p:cNvSpPr txBox="1"/>
          <p:nvPr>
            <p:ph idx="1" type="body"/>
          </p:nvPr>
        </p:nvSpPr>
        <p:spPr>
          <a:xfrm>
            <a:off x="457200" y="1074420"/>
            <a:ext cx="8229600" cy="3803675"/>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240"/>
              </a:spcBef>
              <a:spcAft>
                <a:spcPts val="0"/>
              </a:spcAft>
              <a:buClr>
                <a:srgbClr val="464648"/>
              </a:buClr>
              <a:buSzPts val="1200"/>
              <a:buFont typeface="Arial"/>
              <a:buChar char="•"/>
              <a:defRPr b="0" i="0" sz="1200" u="none" cap="none" strike="noStrike">
                <a:solidFill>
                  <a:srgbClr val="464648"/>
                </a:solidFill>
                <a:latin typeface="Arial"/>
                <a:ea typeface="Arial"/>
                <a:cs typeface="Arial"/>
                <a:sym typeface="Arial"/>
              </a:defRPr>
            </a:lvl1pPr>
            <a:lvl2pPr indent="-292100" lvl="1" marL="914400" marR="0" rtl="0" algn="l">
              <a:spcBef>
                <a:spcPts val="16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2pPr>
            <a:lvl3pPr indent="-292100" lvl="2" marL="1371600" marR="0" rtl="0" algn="l">
              <a:spcBef>
                <a:spcPts val="1600"/>
              </a:spcBef>
              <a:spcAft>
                <a:spcPts val="0"/>
              </a:spcAft>
              <a:buClr>
                <a:srgbClr val="464648"/>
              </a:buClr>
              <a:buSzPts val="1000"/>
              <a:buFont typeface="Arial"/>
              <a:buChar char="•"/>
              <a:defRPr b="0" i="0" sz="1000" u="none" cap="none" strike="noStrike">
                <a:solidFill>
                  <a:srgbClr val="464648"/>
                </a:solidFill>
                <a:latin typeface="Arial"/>
                <a:ea typeface="Arial"/>
                <a:cs typeface="Arial"/>
                <a:sym typeface="Arial"/>
              </a:defRPr>
            </a:lvl3pPr>
            <a:lvl4pPr indent="-285750" lvl="3" marL="1828800" marR="0" rtl="0" algn="l">
              <a:spcBef>
                <a:spcPts val="1600"/>
              </a:spcBef>
              <a:spcAft>
                <a:spcPts val="0"/>
              </a:spcAft>
              <a:buClr>
                <a:srgbClr val="464648"/>
              </a:buClr>
              <a:buSzPts val="900"/>
              <a:buFont typeface="Arial"/>
              <a:buChar char="–"/>
              <a:defRPr b="0" i="0" sz="900" u="none" cap="none" strike="noStrike">
                <a:solidFill>
                  <a:srgbClr val="464648"/>
                </a:solidFill>
                <a:latin typeface="Arial"/>
                <a:ea typeface="Arial"/>
                <a:cs typeface="Arial"/>
                <a:sym typeface="Arial"/>
              </a:defRPr>
            </a:lvl4pPr>
            <a:lvl5pPr indent="-279400" lvl="4" marL="2286000" marR="0" rtl="0" algn="l">
              <a:spcBef>
                <a:spcPts val="1600"/>
              </a:spcBef>
              <a:spcAft>
                <a:spcPts val="0"/>
              </a:spcAft>
              <a:buClr>
                <a:srgbClr val="464648"/>
              </a:buClr>
              <a:buSzPts val="800"/>
              <a:buFont typeface="Arial"/>
              <a:buChar char="•"/>
              <a:defRPr b="0" i="0" sz="800" u="none" cap="none" strike="noStrike">
                <a:solidFill>
                  <a:srgbClr val="464648"/>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kazemnejad.com/blog/transformer_architecture_positional_encoding/"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arxiv.org/abs/1706.03762" TargetMode="External"/><Relationship Id="rId4" Type="http://schemas.openxmlformats.org/officeDocument/2006/relationships/hyperlink" Target="https://arxiv.org/abs/1705.03122" TargetMode="External"/><Relationship Id="rId5" Type="http://schemas.openxmlformats.org/officeDocument/2006/relationships/hyperlink" Target="https://arxiv.org/abs/1803.0215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lilianweng.github.io/lil-log/2018/06/24/attention-attention.html"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jalammar.github.io/illustrated-transformer/"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jalammar.github.io/illustrated-transformer/" TargetMode="External"/><Relationship Id="rId4" Type="http://schemas.openxmlformats.org/officeDocument/2006/relationships/image" Target="../media/image14.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jalammar.github.io/illustrated-transformer/"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jalammar.github.io/illustrated-transformer/" TargetMode="External"/><Relationship Id="rId4" Type="http://schemas.openxmlformats.org/officeDocument/2006/relationships/image" Target="../media/image15.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jalammar.github.io/illustrated-transformer/"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jalammar.github.io/illustrated-transformer/"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jalammar.github.io/illustrated-transformer/"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jalammar.github.io/illustrated-transformer/"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jalammar.github.io/illustrated-transformer/"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jalammar.github.io/illustrated-transformer/"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jalammar.github.io/illustrated-transformer/"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arxiv.org/abs/1706.0376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jalammar.github.io/illustrated-transformer/" TargetMode="Externa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jalammar.github.io/illustrated-transformer/"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jalammar.github.io/illustrated-transformer/" TargetMode="Externa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jalammar.github.io/illustrated-transformer/" TargetMode="Externa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jalammar.github.io/illustrated-transformer/" TargetMode="Externa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jalammar.github.io/illustrated-transformer/" TargetMode="Externa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3.gif"/><Relationship Id="rId4" Type="http://schemas.openxmlformats.org/officeDocument/2006/relationships/hyperlink" Target="https://ai.googleblog.com/2017/08/transformer-novel-neural-network.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rxiv.org/abs/1808.08946" TargetMode="Externa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nlp.seas.harvard.edu/2018/04/03/attention.html" TargetMode="External"/><Relationship Id="rId4" Type="http://schemas.openxmlformats.org/officeDocument/2006/relationships/hyperlink" Target="https://lilianweng.github.io/lil-log/2018/06/24/attention-attention.html" TargetMode="External"/><Relationship Id="rId9" Type="http://schemas.openxmlformats.org/officeDocument/2006/relationships/hyperlink" Target="https://www.alibabacloud.com/blog/self-attention-mechanisms-in-natural-language-processing_593968" TargetMode="External"/><Relationship Id="rId5" Type="http://schemas.openxmlformats.org/officeDocument/2006/relationships/hyperlink" Target="http://jalammar.github.io/illustrated-transformer/" TargetMode="External"/><Relationship Id="rId6" Type="http://schemas.openxmlformats.org/officeDocument/2006/relationships/hyperlink" Target="http://mlexplained.com/2017/12/29/attention-is-all-you-need-explained/" TargetMode="External"/><Relationship Id="rId7" Type="http://schemas.openxmlformats.org/officeDocument/2006/relationships/hyperlink" Target="https://mchromiak.github.io/articles/2017/Sep/12/Transformer-Attention-is-all-you-need/" TargetMode="External"/><Relationship Id="rId8" Type="http://schemas.openxmlformats.org/officeDocument/2006/relationships/hyperlink" Target="https://bair.berkeley.edu/blog/2018/08/06/recurrent/" TargetMode="External"/></Relationships>
</file>

<file path=ppt/slides/_rels/slide45.xml.rels><?xml version="1.0" encoding="UTF-8" standalone="yes"?><Relationships xmlns="http://schemas.openxmlformats.org/package/2006/relationships"><Relationship Id="rId10" Type="http://schemas.openxmlformats.org/officeDocument/2006/relationships/hyperlink" Target="https://ai.googleblog.com/2017/06/accelerating-deep-learning-research.html"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huggingface/transformers" TargetMode="External"/><Relationship Id="rId4" Type="http://schemas.openxmlformats.org/officeDocument/2006/relationships/hyperlink" Target="https://github.com/ThilinaRajapakse/simpletransformers" TargetMode="External"/><Relationship Id="rId9" Type="http://schemas.openxmlformats.org/officeDocument/2006/relationships/hyperlink" Target="https://cloud.google.com/tpu/docs/tutorials/transformer" TargetMode="External"/><Relationship Id="rId5" Type="http://schemas.openxmlformats.org/officeDocument/2006/relationships/hyperlink" Target="https://github.com/pytorch/fairseq" TargetMode="External"/><Relationship Id="rId6" Type="http://schemas.openxmlformats.org/officeDocument/2006/relationships/hyperlink" Target="https://www.tensorflow.org/tutorials/text/transformer" TargetMode="External"/><Relationship Id="rId7" Type="http://schemas.openxmlformats.org/officeDocument/2006/relationships/hyperlink" Target="https://github.com/tensorflow/models/tree/master/official/transformer" TargetMode="External"/><Relationship Id="rId8" Type="http://schemas.openxmlformats.org/officeDocument/2006/relationships/hyperlink" Target="https://github.com/tensorflow/tensor2tenso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arxiv.org/abs/1901.02860" TargetMode="Externa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arxiv.org/abs/1802.0575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jalammar.github.io/illustrated-transform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rxiv.org/abs/1802.05751" TargetMode="Externa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ai.googleblog.com/2018/08/moving-beyond-translation-with.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5.png"/><Relationship Id="rId4" Type="http://schemas.openxmlformats.org/officeDocument/2006/relationships/hyperlink" Target="https://arxiv.org/abs/1807.0381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arxiv.org/abs/1807.03819" TargetMode="Externa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mostafadehghani.com/2019/05/05/universal-transformers/" TargetMode="External"/><Relationship Id="rId4" Type="http://schemas.openxmlformats.org/officeDocument/2006/relationships/image" Target="../media/image5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ai.googleblog.com/2018/11/open-sourcing-bert-state-of-art-pre.html" TargetMode="External"/><Relationship Id="rId4" Type="http://schemas.openxmlformats.org/officeDocument/2006/relationships/hyperlink" Target="https://medium.com/syncedreview/best-nlp-model-ever-google-bert-sets-new-standards-in-11-language-tasks-4a2a189bc155" TargetMode="External"/><Relationship Id="rId5"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hyperlink" Target="https://arxiv.org/abs/1810.0480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jalammar.github.io/illustrated-bert/"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jalammar.github.io/illustrated-bert/" TargetMode="Externa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0.png"/><Relationship Id="rId4" Type="http://schemas.openxmlformats.org/officeDocument/2006/relationships/hyperlink" Target="https://jalammar.github.io/illustrated-bert/"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jalammar.github.io/illustrated-bert/" TargetMode="Externa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arxiv.org/abs/1906.08237" TargetMode="Externa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arxiv.org/abs/1907.11692" TargetMode="External"/><Relationship Id="rId4" Type="http://schemas.openxmlformats.org/officeDocument/2006/relationships/hyperlink" Target="https://blog.inten.to/papers-roberta-a-robustly-optimized-bert-pretraining-approach-7449bc5423e7"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openai.com/blog/better-language-models/" TargetMode="External"/><Relationship Id="rId4" Type="http://schemas.openxmlformats.org/officeDocument/2006/relationships/hyperlink" Target="https://github.com/openai/gpt-2" TargetMode="External"/><Relationship Id="rId5" Type="http://schemas.openxmlformats.org/officeDocument/2006/relationships/hyperlink" Target="https://transformer.huggingface.co/"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jalammar.github.io/illustrated-gpt2/" TargetMode="Externa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jalammar.github.io/illustrated-gpt2/" TargetMode="Externa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jalammar.github.io/illustrated-gpt2/" TargetMode="Externa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ai.googleblog.com/2018/11/open-sourcing-bert-state-of-art-pre.html" TargetMode="External"/><Relationship Id="rId4" Type="http://schemas.openxmlformats.org/officeDocument/2006/relationships/hyperlink" Target="https://medium.com/@mromerocalvo/dissecting-bert-part1-6dcf5360b07f" TargetMode="External"/><Relationship Id="rId5" Type="http://schemas.openxmlformats.org/officeDocument/2006/relationships/hyperlink" Target="https://medium.com/dissecting-bert/dissecting-bert-part2-335ff2ed9c73" TargetMode="External"/><Relationship Id="rId6" Type="http://schemas.openxmlformats.org/officeDocument/2006/relationships/hyperlink" Target="https://medium.com/dissecting-bert/dissecting-bert-appendix-the-decoder-3b86f66b0e5f" TargetMode="External"/><Relationship Id="rId7" Type="http://schemas.openxmlformats.org/officeDocument/2006/relationships/hyperlink" Target="https://jalammar.github.io/illustrated-bert/" TargetMode="External"/><Relationship Id="rId8" Type="http://schemas.openxmlformats.org/officeDocument/2006/relationships/hyperlink" Target="https://blog.inten.to/speeding-up-bert-5528e18bb4ea"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github.com/google-research/bert" TargetMode="External"/><Relationship Id="rId4" Type="http://schemas.openxmlformats.org/officeDocument/2006/relationships/hyperlink" Target="https://github.com/huggingface/transformers" TargetMode="External"/><Relationship Id="rId5" Type="http://schemas.openxmlformats.org/officeDocument/2006/relationships/hyperlink" Target="https://github.com/deepmipt/DeepPavlov" TargetMode="External"/><Relationship Id="rId6" Type="http://schemas.openxmlformats.org/officeDocument/2006/relationships/hyperlink" Target="https://github.com/ThilinaRajapakse/simpletransformers" TargetMode="External"/><Relationship Id="rId7" Type="http://schemas.openxmlformats.org/officeDocument/2006/relationships/hyperlink" Target="https://medium.com/swlh/simple-transformers-multi-class-text-classification-with-bert-roberta-xlnet-xlm-and-8b585000ce3a"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mailto:grigory.sapunov@ieee.org" TargetMode="External"/><Relationship Id="rId4" Type="http://schemas.openxmlformats.org/officeDocument/2006/relationships/hyperlink" Target="mailto:gs@inten.t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jalammar.github.io/illustrated-transformer/"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7" name="Shape 87"/>
        <p:cNvGrpSpPr/>
        <p:nvPr/>
      </p:nvGrpSpPr>
      <p:grpSpPr>
        <a:xfrm>
          <a:off x="0" y="0"/>
          <a:ext cx="0" cy="0"/>
          <a:chOff x="0" y="0"/>
          <a:chExt cx="0" cy="0"/>
        </a:xfrm>
      </p:grpSpPr>
      <p:sp>
        <p:nvSpPr>
          <p:cNvPr id="88" name="Google Shape;88;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FFFFFF"/>
                </a:solidFill>
              </a:rPr>
              <a:t>Transformers</a:t>
            </a:r>
            <a:endParaRPr>
              <a:solidFill>
                <a:srgbClr val="FFFFFF"/>
              </a:solidFill>
            </a:endParaRPr>
          </a:p>
        </p:txBody>
      </p:sp>
      <p:sp>
        <p:nvSpPr>
          <p:cNvPr id="89" name="Google Shape;89;p19"/>
          <p:cNvSpPr txBox="1"/>
          <p:nvPr>
            <p:ph idx="1" type="subTitle"/>
          </p:nvPr>
        </p:nvSpPr>
        <p:spPr>
          <a:xfrm>
            <a:off x="1627600" y="2834125"/>
            <a:ext cx="3583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D9D9D9"/>
                </a:solidFill>
              </a:rPr>
              <a:t>Grigory Sapunov</a:t>
            </a:r>
            <a:endParaRPr>
              <a:solidFill>
                <a:srgbClr val="D9D9D9"/>
              </a:solidFill>
            </a:endParaRPr>
          </a:p>
          <a:p>
            <a:pPr indent="0" lvl="0" marL="0" rtl="0" algn="ctr">
              <a:spcBef>
                <a:spcPts val="0"/>
              </a:spcBef>
              <a:spcAft>
                <a:spcPts val="0"/>
              </a:spcAft>
              <a:buNone/>
            </a:pPr>
            <a:r>
              <a:t/>
            </a:r>
            <a:endParaRPr>
              <a:solidFill>
                <a:srgbClr val="D9D9D9"/>
              </a:solidFill>
            </a:endParaRPr>
          </a:p>
        </p:txBody>
      </p:sp>
      <p:sp>
        <p:nvSpPr>
          <p:cNvPr id="90" name="Google Shape;90;p19"/>
          <p:cNvSpPr txBox="1"/>
          <p:nvPr/>
        </p:nvSpPr>
        <p:spPr>
          <a:xfrm>
            <a:off x="5210900" y="2841950"/>
            <a:ext cx="34230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800">
                <a:solidFill>
                  <a:srgbClr val="D9D9D9"/>
                </a:solidFill>
              </a:rPr>
              <a:t> </a:t>
            </a:r>
            <a:r>
              <a:rPr lang="en-GB" sz="2800">
                <a:solidFill>
                  <a:srgbClr val="D9D9D9"/>
                </a:solidFill>
              </a:rPr>
              <a:t>CTO / Intento</a:t>
            </a:r>
            <a:endParaRPr sz="2800">
              <a:solidFill>
                <a:srgbClr val="D9D9D9"/>
              </a:solidFill>
            </a:endParaRPr>
          </a:p>
          <a:p>
            <a:pPr indent="0" lvl="0" marL="0" rtl="0" algn="l">
              <a:spcBef>
                <a:spcPts val="0"/>
              </a:spcBef>
              <a:spcAft>
                <a:spcPts val="0"/>
              </a:spcAft>
              <a:buClr>
                <a:schemeClr val="dk1"/>
              </a:buClr>
              <a:buSzPts val="1100"/>
              <a:buFont typeface="Arial"/>
              <a:buNone/>
            </a:pPr>
            <a:r>
              <a:t/>
            </a:r>
            <a:endParaRPr/>
          </a:p>
        </p:txBody>
      </p:sp>
      <p:pic>
        <p:nvPicPr>
          <p:cNvPr descr="10527448_1063739463685319_6246664676823246347_n.png" id="91" name="Google Shape;91;p19"/>
          <p:cNvPicPr preferRelativeResize="0"/>
          <p:nvPr/>
        </p:nvPicPr>
        <p:blipFill>
          <a:blip r:embed="rId3">
            <a:alphaModFix/>
          </a:blip>
          <a:stretch>
            <a:fillRect/>
          </a:stretch>
        </p:blipFill>
        <p:spPr>
          <a:xfrm>
            <a:off x="4901225" y="2977938"/>
            <a:ext cx="369625" cy="369625"/>
          </a:xfrm>
          <a:prstGeom prst="rect">
            <a:avLst/>
          </a:prstGeom>
          <a:noFill/>
          <a:ln>
            <a:noFill/>
          </a:ln>
        </p:spPr>
      </p:pic>
      <p:sp>
        <p:nvSpPr>
          <p:cNvPr id="92" name="Google Shape;92;p19"/>
          <p:cNvSpPr txBox="1"/>
          <p:nvPr/>
        </p:nvSpPr>
        <p:spPr>
          <a:xfrm>
            <a:off x="-50" y="4207350"/>
            <a:ext cx="91440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a:p>
            <a:pPr indent="0" lvl="0" marL="0" rtl="0" algn="ctr">
              <a:spcBef>
                <a:spcPts val="0"/>
              </a:spcBef>
              <a:spcAft>
                <a:spcPts val="0"/>
              </a:spcAft>
              <a:buNone/>
            </a:pPr>
            <a:r>
              <a:rPr lang="en-GB">
                <a:solidFill>
                  <a:srgbClr val="D9D9D9"/>
                </a:solidFill>
              </a:rPr>
              <a:t>HSE / #12 / 17.12.2019</a:t>
            </a:r>
            <a:endParaRPr>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Positional Encoding</a:t>
            </a:r>
            <a:endParaRPr/>
          </a:p>
        </p:txBody>
      </p:sp>
      <p:sp>
        <p:nvSpPr>
          <p:cNvPr id="151" name="Google Shape;151;p28"/>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That is, each dimension of the positional encoding corresponds to a sinusoid. The wavelengths form a geometric progression from 2π to 10000⋅2π.</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Below the positional encoding will add in a sine wave based on position. The frequency and offset of the wave is different for each dimension.</a:t>
            </a:r>
            <a:endParaRPr sz="1800">
              <a:solidFill>
                <a:srgbClr val="434343"/>
              </a:solidFill>
            </a:endParaRPr>
          </a:p>
        </p:txBody>
      </p:sp>
      <p:pic>
        <p:nvPicPr>
          <p:cNvPr id="152" name="Google Shape;152;p28"/>
          <p:cNvPicPr preferRelativeResize="0"/>
          <p:nvPr/>
        </p:nvPicPr>
        <p:blipFill>
          <a:blip r:embed="rId3">
            <a:alphaModFix/>
          </a:blip>
          <a:stretch>
            <a:fillRect/>
          </a:stretch>
        </p:blipFill>
        <p:spPr>
          <a:xfrm>
            <a:off x="343150" y="2345325"/>
            <a:ext cx="8056874" cy="279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Positional Encoding</a:t>
            </a:r>
            <a:endParaRPr/>
          </a:p>
        </p:txBody>
      </p:sp>
      <p:sp>
        <p:nvSpPr>
          <p:cNvPr id="158" name="Google Shape;158;p29"/>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https://kazemnejad.com/blog/transformer_architecture_positional_encoding/</a:t>
            </a:r>
            <a:r>
              <a:rPr lang="en-GB">
                <a:solidFill>
                  <a:srgbClr val="666666"/>
                </a:solidFill>
              </a:rPr>
              <a:t> </a:t>
            </a:r>
            <a:endParaRPr>
              <a:solidFill>
                <a:srgbClr val="666666"/>
              </a:solidFill>
            </a:endParaRPr>
          </a:p>
        </p:txBody>
      </p:sp>
      <p:pic>
        <p:nvPicPr>
          <p:cNvPr id="159" name="Google Shape;159;p29"/>
          <p:cNvPicPr preferRelativeResize="0"/>
          <p:nvPr/>
        </p:nvPicPr>
        <p:blipFill>
          <a:blip r:embed="rId4">
            <a:alphaModFix/>
          </a:blip>
          <a:stretch>
            <a:fillRect/>
          </a:stretch>
        </p:blipFill>
        <p:spPr>
          <a:xfrm>
            <a:off x="580175" y="898000"/>
            <a:ext cx="8099940" cy="3913709"/>
          </a:xfrm>
          <a:prstGeom prst="rect">
            <a:avLst/>
          </a:prstGeom>
          <a:noFill/>
          <a:ln>
            <a:noFill/>
          </a:ln>
        </p:spPr>
      </p:pic>
      <p:sp>
        <p:nvSpPr>
          <p:cNvPr id="160" name="Google Shape;160;p29"/>
          <p:cNvSpPr txBox="1"/>
          <p:nvPr/>
        </p:nvSpPr>
        <p:spPr>
          <a:xfrm>
            <a:off x="273400" y="693000"/>
            <a:ext cx="8263200" cy="1063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800">
                <a:solidFill>
                  <a:srgbClr val="434343"/>
                </a:solidFill>
              </a:rPr>
              <a:t>d=128, len=50</a:t>
            </a:r>
            <a:endParaRPr sz="18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Positional Encoding</a:t>
            </a:r>
            <a:endParaRPr/>
          </a:p>
        </p:txBody>
      </p:sp>
      <p:sp>
        <p:nvSpPr>
          <p:cNvPr id="166" name="Google Shape;166;p30"/>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AutoNum type="arabicPeriod"/>
            </a:pPr>
            <a:r>
              <a:rPr b="1" lang="en-GB" sz="1800">
                <a:solidFill>
                  <a:srgbClr val="434343"/>
                </a:solidFill>
              </a:rPr>
              <a:t>Sinusoidal Position Encoding</a:t>
            </a:r>
            <a:r>
              <a:rPr lang="en-GB" sz="1800">
                <a:solidFill>
                  <a:srgbClr val="434343"/>
                </a:solidFill>
              </a:rPr>
              <a:t> (Vaswani et al, 2017, </a:t>
            </a:r>
            <a:r>
              <a:rPr lang="en-GB" sz="1800" u="sng">
                <a:solidFill>
                  <a:schemeClr val="hlink"/>
                </a:solidFill>
                <a:hlinkClick r:id="rId3"/>
              </a:rPr>
              <a:t>https://arxiv.org/abs/1706.03762</a:t>
            </a:r>
            <a:r>
              <a:rPr lang="en-GB" sz="1800">
                <a:solidFill>
                  <a:srgbClr val="434343"/>
                </a:solidFill>
              </a:rPr>
              <a:t>)</a:t>
            </a:r>
            <a:br>
              <a:rPr lang="en-GB" sz="1800">
                <a:solidFill>
                  <a:srgbClr val="434343"/>
                </a:solidFill>
              </a:rPr>
            </a:br>
            <a:r>
              <a:rPr lang="en-GB" sz="1800">
                <a:solidFill>
                  <a:srgbClr val="FF0000"/>
                </a:solidFill>
              </a:rPr>
              <a:t>Use sine/cosine waves </a:t>
            </a:r>
            <a:r>
              <a:rPr lang="en-GB" sz="1800">
                <a:solidFill>
                  <a:srgbClr val="FF0000"/>
                </a:solidFill>
              </a:rPr>
              <a:t>as previously described</a:t>
            </a:r>
            <a:r>
              <a:rPr lang="en-GB" sz="1800">
                <a:solidFill>
                  <a:srgbClr val="434343"/>
                </a:solidFill>
              </a:rPr>
              <a:t>.</a:t>
            </a:r>
            <a:endParaRPr sz="1800">
              <a:solidFill>
                <a:srgbClr val="434343"/>
              </a:solidFill>
            </a:endParaRPr>
          </a:p>
          <a:p>
            <a:pPr indent="-342900" lvl="0" marL="457200" marR="0" rtl="0" algn="l">
              <a:lnSpc>
                <a:spcPct val="115000"/>
              </a:lnSpc>
              <a:spcBef>
                <a:spcPts val="0"/>
              </a:spcBef>
              <a:spcAft>
                <a:spcPts val="0"/>
              </a:spcAft>
              <a:buClr>
                <a:srgbClr val="434343"/>
              </a:buClr>
              <a:buSzPts val="1800"/>
              <a:buAutoNum type="arabicPeriod"/>
            </a:pPr>
            <a:r>
              <a:rPr b="1" lang="en-GB" sz="1800">
                <a:solidFill>
                  <a:srgbClr val="434343"/>
                </a:solidFill>
              </a:rPr>
              <a:t>Learned </a:t>
            </a:r>
            <a:r>
              <a:rPr b="1" lang="en-GB" sz="1800">
                <a:solidFill>
                  <a:srgbClr val="434343"/>
                </a:solidFill>
              </a:rPr>
              <a:t>Position Encoding</a:t>
            </a:r>
            <a:r>
              <a:rPr lang="en-GB" sz="1800">
                <a:solidFill>
                  <a:srgbClr val="434343"/>
                </a:solidFill>
              </a:rPr>
              <a:t> (Gehring et al, 2017, </a:t>
            </a:r>
            <a:r>
              <a:rPr lang="en-GB" sz="1800" u="sng">
                <a:solidFill>
                  <a:schemeClr val="hlink"/>
                </a:solidFill>
                <a:hlinkClick r:id="rId4"/>
              </a:rPr>
              <a:t>https://arxiv.org/abs/1705.03122</a:t>
            </a:r>
            <a:r>
              <a:rPr lang="en-GB" sz="1800">
                <a:solidFill>
                  <a:srgbClr val="434343"/>
                </a:solidFill>
              </a:rPr>
              <a:t>) </a:t>
            </a:r>
            <a:br>
              <a:rPr lang="en-GB" sz="1800">
                <a:solidFill>
                  <a:srgbClr val="434343"/>
                </a:solidFill>
              </a:rPr>
            </a:br>
            <a:r>
              <a:rPr lang="en-GB" sz="1800">
                <a:solidFill>
                  <a:srgbClr val="434343"/>
                </a:solidFill>
              </a:rPr>
              <a:t>Embed the absolute position of input elements. Can’t extrapolate to lengths it has never seen during training.</a:t>
            </a:r>
            <a:endParaRPr sz="1800">
              <a:solidFill>
                <a:srgbClr val="434343"/>
              </a:solidFill>
            </a:endParaRPr>
          </a:p>
          <a:p>
            <a:pPr indent="-342900" lvl="0" marL="457200" rtl="0" algn="l">
              <a:lnSpc>
                <a:spcPct val="115000"/>
              </a:lnSpc>
              <a:spcBef>
                <a:spcPts val="0"/>
              </a:spcBef>
              <a:spcAft>
                <a:spcPts val="0"/>
              </a:spcAft>
              <a:buClr>
                <a:srgbClr val="434343"/>
              </a:buClr>
              <a:buSzPts val="1800"/>
              <a:buAutoNum type="arabicPeriod"/>
            </a:pPr>
            <a:r>
              <a:rPr b="1" lang="en-GB" sz="1800">
                <a:solidFill>
                  <a:srgbClr val="434343"/>
                </a:solidFill>
              </a:rPr>
              <a:t>Relative Position Representations </a:t>
            </a:r>
            <a:r>
              <a:rPr lang="en-GB" sz="1800">
                <a:solidFill>
                  <a:srgbClr val="434343"/>
                </a:solidFill>
              </a:rPr>
              <a:t>[</a:t>
            </a:r>
            <a:r>
              <a:rPr lang="en-GB" sz="1800">
                <a:solidFill>
                  <a:srgbClr val="FF0000"/>
                </a:solidFill>
              </a:rPr>
              <a:t>currently work the best</a:t>
            </a:r>
            <a:r>
              <a:rPr lang="en-GB" sz="1800">
                <a:solidFill>
                  <a:srgbClr val="434343"/>
                </a:solidFill>
              </a:rPr>
              <a:t>] (Shaw et al, 2018, </a:t>
            </a:r>
            <a:r>
              <a:rPr lang="en-GB" sz="1800" u="sng">
                <a:solidFill>
                  <a:schemeClr val="accent5"/>
                </a:solidFill>
                <a:hlinkClick r:id="rId5"/>
              </a:rPr>
              <a:t>https://arxiv.org/abs/1803.02155</a:t>
            </a:r>
            <a:r>
              <a:rPr lang="en-GB" sz="1800">
                <a:solidFill>
                  <a:srgbClr val="434343"/>
                </a:solidFill>
              </a:rPr>
              <a:t>)</a:t>
            </a:r>
            <a:br>
              <a:rPr lang="en-GB" sz="1800">
                <a:solidFill>
                  <a:srgbClr val="434343"/>
                </a:solidFill>
              </a:rPr>
            </a:br>
            <a:r>
              <a:rPr lang="en-GB" sz="1800">
                <a:solidFill>
                  <a:srgbClr val="434343"/>
                </a:solidFill>
              </a:rPr>
              <a:t>Model the input as a labeled, directed, fully-connected graph. Learn edge representation.</a:t>
            </a:r>
            <a:endParaRPr sz="18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nvSpPr>
        <p:spPr>
          <a:xfrm>
            <a:off x="10150" y="4838698"/>
            <a:ext cx="91440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https://lilianweng.github.io/lil-log/2018/06/24/attention-attention.html</a:t>
            </a:r>
            <a:r>
              <a:rPr lang="en-GB"/>
              <a:t> </a:t>
            </a:r>
            <a:endParaRPr>
              <a:solidFill>
                <a:srgbClr val="666666"/>
              </a:solidFill>
            </a:endParaRPr>
          </a:p>
        </p:txBody>
      </p:sp>
      <p:pic>
        <p:nvPicPr>
          <p:cNvPr id="172" name="Google Shape;172;p31"/>
          <p:cNvPicPr preferRelativeResize="0"/>
          <p:nvPr/>
        </p:nvPicPr>
        <p:blipFill>
          <a:blip r:embed="rId4">
            <a:alphaModFix/>
          </a:blip>
          <a:stretch>
            <a:fillRect/>
          </a:stretch>
        </p:blipFill>
        <p:spPr>
          <a:xfrm>
            <a:off x="331563" y="0"/>
            <a:ext cx="8480877" cy="4883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nvSpPr>
        <p:spPr>
          <a:xfrm>
            <a:off x="273400" y="693000"/>
            <a:ext cx="5122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The transformer adopts the scaled dot-product attention: the output is a weighted sum of the values, where the weight assigned to each value is determined by the dot-product of the query with all the keys:</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The input consists of queries and keys of dimension d</a:t>
            </a:r>
            <a:r>
              <a:rPr baseline="-25000" lang="en-GB" sz="1800">
                <a:solidFill>
                  <a:srgbClr val="434343"/>
                </a:solidFill>
              </a:rPr>
              <a:t>k</a:t>
            </a:r>
            <a:r>
              <a:rPr lang="en-GB" sz="1800">
                <a:solidFill>
                  <a:srgbClr val="434343"/>
                </a:solidFill>
              </a:rPr>
              <a:t>, and values of dimension d</a:t>
            </a:r>
            <a:r>
              <a:rPr baseline="-25000" lang="en-GB" sz="1800">
                <a:solidFill>
                  <a:srgbClr val="434343"/>
                </a:solidFill>
              </a:rPr>
              <a:t>v</a:t>
            </a:r>
            <a:r>
              <a:rPr lang="en-GB" sz="1800">
                <a:solidFill>
                  <a:srgbClr val="434343"/>
                </a:solidFill>
              </a:rPr>
              <a:t>. </a:t>
            </a:r>
            <a:endParaRPr sz="1800">
              <a:solidFill>
                <a:srgbClr val="434343"/>
              </a:solidFill>
            </a:endParaRPr>
          </a:p>
        </p:txBody>
      </p:sp>
      <p:pic>
        <p:nvPicPr>
          <p:cNvPr id="178" name="Google Shape;178;p32"/>
          <p:cNvPicPr preferRelativeResize="0"/>
          <p:nvPr/>
        </p:nvPicPr>
        <p:blipFill rotWithShape="1">
          <a:blip r:embed="rId3">
            <a:alphaModFix/>
          </a:blip>
          <a:srcRect b="14887" l="0" r="0" t="16061"/>
          <a:stretch/>
        </p:blipFill>
        <p:spPr>
          <a:xfrm>
            <a:off x="223000" y="2359300"/>
            <a:ext cx="4649499" cy="704975"/>
          </a:xfrm>
          <a:prstGeom prst="rect">
            <a:avLst/>
          </a:prstGeom>
          <a:noFill/>
          <a:ln>
            <a:noFill/>
          </a:ln>
        </p:spPr>
      </p:pic>
      <p:sp>
        <p:nvSpPr>
          <p:cNvPr id="179" name="Google Shape;179;p32"/>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caled dot-product attention</a:t>
            </a:r>
            <a:endParaRPr/>
          </a:p>
        </p:txBody>
      </p:sp>
      <p:pic>
        <p:nvPicPr>
          <p:cNvPr id="180" name="Google Shape;180;p32"/>
          <p:cNvPicPr preferRelativeResize="0"/>
          <p:nvPr/>
        </p:nvPicPr>
        <p:blipFill>
          <a:blip r:embed="rId4">
            <a:alphaModFix/>
          </a:blip>
          <a:stretch>
            <a:fillRect/>
          </a:stretch>
        </p:blipFill>
        <p:spPr>
          <a:xfrm>
            <a:off x="5571975" y="724675"/>
            <a:ext cx="3335430" cy="424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Scaled dot-product attention</a:t>
            </a:r>
            <a:endParaRPr/>
          </a:p>
        </p:txBody>
      </p:sp>
      <p:sp>
        <p:nvSpPr>
          <p:cNvPr id="186" name="Google Shape;186;p33"/>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187" name="Google Shape;187;p33"/>
          <p:cNvPicPr preferRelativeResize="0"/>
          <p:nvPr/>
        </p:nvPicPr>
        <p:blipFill>
          <a:blip r:embed="rId4">
            <a:alphaModFix/>
          </a:blip>
          <a:stretch>
            <a:fillRect/>
          </a:stretch>
        </p:blipFill>
        <p:spPr>
          <a:xfrm>
            <a:off x="1470100" y="745600"/>
            <a:ext cx="6203796" cy="39137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Scaled dot-product attention</a:t>
            </a:r>
            <a:endParaRPr/>
          </a:p>
        </p:txBody>
      </p:sp>
      <p:sp>
        <p:nvSpPr>
          <p:cNvPr id="193" name="Google Shape;193;p34"/>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194" name="Google Shape;194;p34"/>
          <p:cNvPicPr preferRelativeResize="0"/>
          <p:nvPr/>
        </p:nvPicPr>
        <p:blipFill>
          <a:blip r:embed="rId4">
            <a:alphaModFix/>
          </a:blip>
          <a:stretch>
            <a:fillRect/>
          </a:stretch>
        </p:blipFill>
        <p:spPr>
          <a:xfrm>
            <a:off x="2352613" y="593199"/>
            <a:ext cx="4438764" cy="4218499"/>
          </a:xfrm>
          <a:prstGeom prst="rect">
            <a:avLst/>
          </a:prstGeom>
          <a:noFill/>
          <a:ln>
            <a:noFill/>
          </a:ln>
        </p:spPr>
      </p:pic>
      <p:pic>
        <p:nvPicPr>
          <p:cNvPr id="195" name="Google Shape;195;p34"/>
          <p:cNvPicPr preferRelativeResize="0"/>
          <p:nvPr/>
        </p:nvPicPr>
        <p:blipFill rotWithShape="1">
          <a:blip r:embed="rId5">
            <a:alphaModFix/>
          </a:blip>
          <a:srcRect b="14887" l="0" r="0" t="16061"/>
          <a:stretch/>
        </p:blipFill>
        <p:spPr>
          <a:xfrm>
            <a:off x="5311525" y="117575"/>
            <a:ext cx="3690053" cy="55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Scaled dot-product attention: Matrix formulation</a:t>
            </a:r>
            <a:endParaRPr/>
          </a:p>
        </p:txBody>
      </p:sp>
      <p:sp>
        <p:nvSpPr>
          <p:cNvPr id="201" name="Google Shape;201;p35"/>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202" name="Google Shape;202;p35"/>
          <p:cNvPicPr preferRelativeResize="0"/>
          <p:nvPr/>
        </p:nvPicPr>
        <p:blipFill>
          <a:blip r:embed="rId4">
            <a:alphaModFix/>
          </a:blip>
          <a:stretch>
            <a:fillRect/>
          </a:stretch>
        </p:blipFill>
        <p:spPr>
          <a:xfrm>
            <a:off x="2862537" y="745600"/>
            <a:ext cx="3455721" cy="39137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208" name="Google Shape;208;p36"/>
          <p:cNvPicPr preferRelativeResize="0"/>
          <p:nvPr/>
        </p:nvPicPr>
        <p:blipFill>
          <a:blip r:embed="rId4">
            <a:alphaModFix/>
          </a:blip>
          <a:stretch>
            <a:fillRect/>
          </a:stretch>
        </p:blipFill>
        <p:spPr>
          <a:xfrm>
            <a:off x="423977" y="968339"/>
            <a:ext cx="8205380" cy="3206813"/>
          </a:xfrm>
          <a:prstGeom prst="rect">
            <a:avLst/>
          </a:prstGeom>
          <a:noFill/>
          <a:ln>
            <a:noFill/>
          </a:ln>
        </p:spPr>
      </p:pic>
      <p:sp>
        <p:nvSpPr>
          <p:cNvPr id="209" name="Google Shape;209;p36"/>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Scaled dot-product attention: Matrix formulation</a:t>
            </a:r>
            <a:endParaRPr/>
          </a:p>
        </p:txBody>
      </p:sp>
      <p:pic>
        <p:nvPicPr>
          <p:cNvPr id="210" name="Google Shape;210;p36"/>
          <p:cNvPicPr preferRelativeResize="0"/>
          <p:nvPr/>
        </p:nvPicPr>
        <p:blipFill rotWithShape="1">
          <a:blip r:embed="rId5">
            <a:alphaModFix/>
          </a:blip>
          <a:srcRect b="14887" l="0" r="0" t="16061"/>
          <a:stretch/>
        </p:blipFill>
        <p:spPr>
          <a:xfrm>
            <a:off x="5339450" y="4131150"/>
            <a:ext cx="3690053" cy="55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Self-attention example</a:t>
            </a:r>
            <a:endParaRPr/>
          </a:p>
        </p:txBody>
      </p:sp>
      <p:sp>
        <p:nvSpPr>
          <p:cNvPr id="216" name="Google Shape;216;p37"/>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217" name="Google Shape;217;p37"/>
          <p:cNvPicPr preferRelativeResize="0"/>
          <p:nvPr/>
        </p:nvPicPr>
        <p:blipFill>
          <a:blip r:embed="rId4">
            <a:alphaModFix/>
          </a:blip>
          <a:stretch>
            <a:fillRect/>
          </a:stretch>
        </p:blipFill>
        <p:spPr>
          <a:xfrm>
            <a:off x="2340163" y="593199"/>
            <a:ext cx="4463664" cy="4218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Self-Attention Neural Networks (SAN):</a:t>
            </a:r>
            <a:endParaRPr/>
          </a:p>
          <a:p>
            <a:pPr indent="0" lvl="0" marL="0" rtl="0" algn="ctr">
              <a:spcBef>
                <a:spcPts val="0"/>
              </a:spcBef>
              <a:spcAft>
                <a:spcPts val="0"/>
              </a:spcAft>
              <a:buNone/>
            </a:pPr>
            <a:r>
              <a:rPr lang="en-GB"/>
              <a:t>Transformer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sp>
        <p:nvSpPr>
          <p:cNvPr id="223" name="Google Shape;223;p38"/>
          <p:cNvSpPr txBox="1"/>
          <p:nvPr/>
        </p:nvSpPr>
        <p:spPr>
          <a:xfrm>
            <a:off x="273400" y="693000"/>
            <a:ext cx="5122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Rather than only computing the attention once, the multi-head mechanism runs through the scaled dot-product attention multiple times in parallel. The independent attention outputs are simply concatenated and linearly transformed into the expected dimensions.</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According to the paper, “multi-head attention allows the model to jointly attend to information from different representation subspaces at different positions. With a single attention head, averaging inhibits this.”</a:t>
            </a:r>
            <a:endParaRPr sz="1800">
              <a:solidFill>
                <a:srgbClr val="434343"/>
              </a:solidFill>
            </a:endParaRPr>
          </a:p>
          <a:p>
            <a:pPr indent="0" lvl="0" marL="0" marR="0" rtl="0" algn="l">
              <a:lnSpc>
                <a:spcPct val="115000"/>
              </a:lnSpc>
              <a:spcBef>
                <a:spcPts val="1600"/>
              </a:spcBef>
              <a:spcAft>
                <a:spcPts val="1600"/>
              </a:spcAft>
              <a:buNone/>
            </a:pPr>
            <a:r>
              <a:t/>
            </a:r>
            <a:endParaRPr sz="1800">
              <a:solidFill>
                <a:srgbClr val="434343"/>
              </a:solidFill>
            </a:endParaRPr>
          </a:p>
        </p:txBody>
      </p:sp>
      <p:pic>
        <p:nvPicPr>
          <p:cNvPr id="224" name="Google Shape;224;p38"/>
          <p:cNvPicPr preferRelativeResize="0"/>
          <p:nvPr/>
        </p:nvPicPr>
        <p:blipFill rotWithShape="1">
          <a:blip r:embed="rId3">
            <a:alphaModFix/>
          </a:blip>
          <a:srcRect b="0" l="0" r="0" t="10176"/>
          <a:stretch/>
        </p:blipFill>
        <p:spPr>
          <a:xfrm>
            <a:off x="5623450" y="523500"/>
            <a:ext cx="3520550" cy="462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sp>
        <p:nvSpPr>
          <p:cNvPr id="230" name="Google Shape;230;p39"/>
          <p:cNvSpPr txBox="1"/>
          <p:nvPr/>
        </p:nvSpPr>
        <p:spPr>
          <a:xfrm>
            <a:off x="273400" y="693000"/>
            <a:ext cx="5122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In this work we employ h=8 parallel attention layers, or heads. For each of these we use d</a:t>
            </a:r>
            <a:r>
              <a:rPr baseline="-25000" lang="en-GB" sz="1800">
                <a:solidFill>
                  <a:srgbClr val="434343"/>
                </a:solidFill>
              </a:rPr>
              <a:t>k</a:t>
            </a:r>
            <a:r>
              <a:rPr lang="en-GB" sz="1800">
                <a:solidFill>
                  <a:srgbClr val="434343"/>
                </a:solidFill>
              </a:rPr>
              <a:t>=d</a:t>
            </a:r>
            <a:r>
              <a:rPr baseline="-25000" lang="en-GB" sz="1800">
                <a:solidFill>
                  <a:srgbClr val="434343"/>
                </a:solidFill>
              </a:rPr>
              <a:t>v</a:t>
            </a:r>
            <a:r>
              <a:rPr lang="en-GB" sz="1800">
                <a:solidFill>
                  <a:srgbClr val="434343"/>
                </a:solidFill>
              </a:rPr>
              <a:t>=d</a:t>
            </a:r>
            <a:r>
              <a:rPr baseline="-25000" lang="en-GB" sz="1800">
                <a:solidFill>
                  <a:srgbClr val="434343"/>
                </a:solidFill>
              </a:rPr>
              <a:t>model</a:t>
            </a:r>
            <a:r>
              <a:rPr lang="en-GB" sz="1800">
                <a:solidFill>
                  <a:srgbClr val="434343"/>
                </a:solidFill>
              </a:rPr>
              <a:t>/h=64. </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Due to the reduced dimension of each head, the total computational cost is similar to that of single-head attention with full dimensionality.</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1600"/>
              </a:spcAft>
              <a:buNone/>
            </a:pPr>
            <a:r>
              <a:t/>
            </a:r>
            <a:endParaRPr sz="1800">
              <a:solidFill>
                <a:srgbClr val="434343"/>
              </a:solidFill>
            </a:endParaRPr>
          </a:p>
        </p:txBody>
      </p:sp>
      <p:pic>
        <p:nvPicPr>
          <p:cNvPr id="231" name="Google Shape;231;p39"/>
          <p:cNvPicPr preferRelativeResize="0"/>
          <p:nvPr/>
        </p:nvPicPr>
        <p:blipFill rotWithShape="1">
          <a:blip r:embed="rId3">
            <a:alphaModFix/>
          </a:blip>
          <a:srcRect b="0" l="0" r="0" t="10176"/>
          <a:stretch/>
        </p:blipFill>
        <p:spPr>
          <a:xfrm>
            <a:off x="5623450" y="523500"/>
            <a:ext cx="3520550" cy="4620001"/>
          </a:xfrm>
          <a:prstGeom prst="rect">
            <a:avLst/>
          </a:prstGeom>
          <a:noFill/>
          <a:ln>
            <a:noFill/>
          </a:ln>
        </p:spPr>
      </p:pic>
      <p:pic>
        <p:nvPicPr>
          <p:cNvPr id="232" name="Google Shape;232;p39"/>
          <p:cNvPicPr preferRelativeResize="0"/>
          <p:nvPr/>
        </p:nvPicPr>
        <p:blipFill>
          <a:blip r:embed="rId4">
            <a:alphaModFix/>
          </a:blip>
          <a:stretch>
            <a:fillRect/>
          </a:stretch>
        </p:blipFill>
        <p:spPr>
          <a:xfrm>
            <a:off x="231500" y="784125"/>
            <a:ext cx="5200224" cy="733075"/>
          </a:xfrm>
          <a:prstGeom prst="rect">
            <a:avLst/>
          </a:prstGeom>
          <a:noFill/>
          <a:ln>
            <a:noFill/>
          </a:ln>
        </p:spPr>
      </p:pic>
      <p:pic>
        <p:nvPicPr>
          <p:cNvPr id="233" name="Google Shape;233;p39"/>
          <p:cNvPicPr preferRelativeResize="0"/>
          <p:nvPr/>
        </p:nvPicPr>
        <p:blipFill rotWithShape="1">
          <a:blip r:embed="rId5">
            <a:alphaModFix/>
          </a:blip>
          <a:srcRect b="12587" l="0" r="0" t="0"/>
          <a:stretch/>
        </p:blipFill>
        <p:spPr>
          <a:xfrm>
            <a:off x="307125" y="1517200"/>
            <a:ext cx="5053626" cy="395350"/>
          </a:xfrm>
          <a:prstGeom prst="rect">
            <a:avLst/>
          </a:prstGeom>
          <a:noFill/>
          <a:ln>
            <a:noFill/>
          </a:ln>
        </p:spPr>
      </p:pic>
      <p:pic>
        <p:nvPicPr>
          <p:cNvPr id="234" name="Google Shape;234;p39"/>
          <p:cNvPicPr preferRelativeResize="0"/>
          <p:nvPr/>
        </p:nvPicPr>
        <p:blipFill>
          <a:blip r:embed="rId6">
            <a:alphaModFix/>
          </a:blip>
          <a:stretch>
            <a:fillRect/>
          </a:stretch>
        </p:blipFill>
        <p:spPr>
          <a:xfrm>
            <a:off x="231500" y="1969500"/>
            <a:ext cx="1883525" cy="39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sp>
        <p:nvSpPr>
          <p:cNvPr id="240" name="Google Shape;240;p40"/>
          <p:cNvSpPr txBox="1"/>
          <p:nvPr/>
        </p:nvSpPr>
        <p:spPr>
          <a:xfrm>
            <a:off x="273400" y="720925"/>
            <a:ext cx="5122200" cy="40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434343"/>
                </a:solidFill>
              </a:rPr>
              <a:t>Essentially, the Multi-Head Attention is just several attention layers stacked together with different linear transformations of the same input.</a:t>
            </a:r>
            <a:endParaRPr sz="1800">
              <a:solidFill>
                <a:srgbClr val="434343"/>
              </a:solidFill>
            </a:endParaRPr>
          </a:p>
        </p:txBody>
      </p:sp>
      <p:pic>
        <p:nvPicPr>
          <p:cNvPr id="241" name="Google Shape;241;p40"/>
          <p:cNvPicPr preferRelativeResize="0"/>
          <p:nvPr/>
        </p:nvPicPr>
        <p:blipFill rotWithShape="1">
          <a:blip r:embed="rId3">
            <a:alphaModFix/>
          </a:blip>
          <a:srcRect b="0" l="0" r="0" t="10176"/>
          <a:stretch/>
        </p:blipFill>
        <p:spPr>
          <a:xfrm>
            <a:off x="5623450" y="523500"/>
            <a:ext cx="3520550" cy="4620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sp>
        <p:nvSpPr>
          <p:cNvPr id="247" name="Google Shape;247;p41"/>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pic>
        <p:nvPicPr>
          <p:cNvPr id="248" name="Google Shape;248;p41"/>
          <p:cNvPicPr preferRelativeResize="0"/>
          <p:nvPr/>
        </p:nvPicPr>
        <p:blipFill>
          <a:blip r:embed="rId4">
            <a:alphaModFix/>
          </a:blip>
          <a:stretch>
            <a:fillRect/>
          </a:stretch>
        </p:blipFill>
        <p:spPr>
          <a:xfrm>
            <a:off x="1083775" y="593199"/>
            <a:ext cx="6976441" cy="4121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sp>
        <p:nvSpPr>
          <p:cNvPr id="254" name="Google Shape;254;p42"/>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pic>
        <p:nvPicPr>
          <p:cNvPr id="255" name="Google Shape;255;p42"/>
          <p:cNvPicPr preferRelativeResize="0"/>
          <p:nvPr/>
        </p:nvPicPr>
        <p:blipFill>
          <a:blip r:embed="rId4">
            <a:alphaModFix/>
          </a:blip>
          <a:stretch>
            <a:fillRect/>
          </a:stretch>
        </p:blipFill>
        <p:spPr>
          <a:xfrm>
            <a:off x="152400" y="745600"/>
            <a:ext cx="8248767" cy="39137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3"/>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sp>
        <p:nvSpPr>
          <p:cNvPr id="261" name="Google Shape;261;p43"/>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pic>
        <p:nvPicPr>
          <p:cNvPr id="262" name="Google Shape;262;p43"/>
          <p:cNvPicPr preferRelativeResize="0"/>
          <p:nvPr/>
        </p:nvPicPr>
        <p:blipFill>
          <a:blip r:embed="rId4">
            <a:alphaModFix/>
          </a:blip>
          <a:stretch>
            <a:fillRect/>
          </a:stretch>
        </p:blipFill>
        <p:spPr>
          <a:xfrm>
            <a:off x="872400" y="621862"/>
            <a:ext cx="7399206" cy="40932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sp>
        <p:nvSpPr>
          <p:cNvPr id="268" name="Google Shape;268;p44"/>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mechanism</a:t>
            </a:r>
            <a:endParaRPr/>
          </a:p>
        </p:txBody>
      </p:sp>
      <p:pic>
        <p:nvPicPr>
          <p:cNvPr id="269" name="Google Shape;269;p44"/>
          <p:cNvPicPr preferRelativeResize="0"/>
          <p:nvPr/>
        </p:nvPicPr>
        <p:blipFill>
          <a:blip r:embed="rId4">
            <a:alphaModFix/>
          </a:blip>
          <a:stretch>
            <a:fillRect/>
          </a:stretch>
        </p:blipFill>
        <p:spPr>
          <a:xfrm>
            <a:off x="804725" y="593199"/>
            <a:ext cx="7534545" cy="421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a:t>
            </a:r>
            <a:r>
              <a:rPr lang="en-GB"/>
              <a:t>example (2 heads shown)</a:t>
            </a:r>
            <a:endParaRPr/>
          </a:p>
        </p:txBody>
      </p:sp>
      <p:sp>
        <p:nvSpPr>
          <p:cNvPr id="275" name="Google Shape;275;p45"/>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276" name="Google Shape;276;p45"/>
          <p:cNvPicPr preferRelativeResize="0"/>
          <p:nvPr/>
        </p:nvPicPr>
        <p:blipFill>
          <a:blip r:embed="rId4">
            <a:alphaModFix/>
          </a:blip>
          <a:stretch>
            <a:fillRect/>
          </a:stretch>
        </p:blipFill>
        <p:spPr>
          <a:xfrm>
            <a:off x="2309863" y="645800"/>
            <a:ext cx="4561063" cy="411328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Multi-head self-attention example (8 heads shown)</a:t>
            </a:r>
            <a:endParaRPr/>
          </a:p>
        </p:txBody>
      </p:sp>
      <p:sp>
        <p:nvSpPr>
          <p:cNvPr id="282" name="Google Shape;282;p46"/>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283" name="Google Shape;283;p46"/>
          <p:cNvPicPr preferRelativeResize="0"/>
          <p:nvPr/>
        </p:nvPicPr>
        <p:blipFill>
          <a:blip r:embed="rId4">
            <a:alphaModFix/>
          </a:blip>
          <a:stretch>
            <a:fillRect/>
          </a:stretch>
        </p:blipFill>
        <p:spPr>
          <a:xfrm>
            <a:off x="2369763" y="661350"/>
            <a:ext cx="4252075" cy="4150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47"/>
          <p:cNvPicPr preferRelativeResize="0"/>
          <p:nvPr/>
        </p:nvPicPr>
        <p:blipFill>
          <a:blip r:embed="rId3">
            <a:alphaModFix/>
          </a:blip>
          <a:stretch>
            <a:fillRect/>
          </a:stretch>
        </p:blipFill>
        <p:spPr>
          <a:xfrm>
            <a:off x="5242625" y="871250"/>
            <a:ext cx="3901375" cy="2193050"/>
          </a:xfrm>
          <a:prstGeom prst="rect">
            <a:avLst/>
          </a:prstGeom>
          <a:noFill/>
          <a:ln>
            <a:noFill/>
          </a:ln>
        </p:spPr>
      </p:pic>
      <p:sp>
        <p:nvSpPr>
          <p:cNvPr id="289" name="Google Shape;289;p47"/>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Encoder</a:t>
            </a:r>
            <a:endParaRPr/>
          </a:p>
        </p:txBody>
      </p:sp>
      <p:sp>
        <p:nvSpPr>
          <p:cNvPr id="290" name="Google Shape;290;p47"/>
          <p:cNvSpPr txBox="1"/>
          <p:nvPr/>
        </p:nvSpPr>
        <p:spPr>
          <a:xfrm>
            <a:off x="273400" y="693000"/>
            <a:ext cx="5122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The encoder is composed of a stack of N=6 identical layers.</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Each layer has two sub-layers. The first is a multi-head self-attention mechanism, and the second is a simple, position-wise fully connected feed-forward network.</a:t>
            </a:r>
            <a:endParaRPr sz="1800">
              <a:solidFill>
                <a:srgbClr val="434343"/>
              </a:solidFill>
            </a:endParaRPr>
          </a:p>
          <a:p>
            <a:pPr indent="0" lvl="0" marL="0" rtl="0" algn="l">
              <a:lnSpc>
                <a:spcPct val="115000"/>
              </a:lnSpc>
              <a:spcBef>
                <a:spcPts val="1600"/>
              </a:spcBef>
              <a:spcAft>
                <a:spcPts val="1600"/>
              </a:spcAft>
              <a:buClr>
                <a:schemeClr val="dk1"/>
              </a:buClr>
              <a:buSzPts val="1100"/>
              <a:buFont typeface="Arial"/>
              <a:buNone/>
            </a:pPr>
            <a:r>
              <a:rPr lang="en-GB" sz="1800">
                <a:solidFill>
                  <a:srgbClr val="434343"/>
                </a:solidFill>
              </a:rPr>
              <a:t>To facilitate residual connections, all sub-layers in the model, as well as the embedding layers, produce outputs of dimension d</a:t>
            </a:r>
            <a:r>
              <a:rPr baseline="-25000" lang="en-GB" sz="1800">
                <a:solidFill>
                  <a:srgbClr val="434343"/>
                </a:solidFill>
              </a:rPr>
              <a:t>model</a:t>
            </a:r>
            <a:r>
              <a:rPr lang="en-GB" sz="1800">
                <a:solidFill>
                  <a:srgbClr val="434343"/>
                </a:solidFill>
              </a:rPr>
              <a:t>=512.</a:t>
            </a:r>
            <a:endParaRPr sz="18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2574325" y="364600"/>
            <a:ext cx="3995356" cy="4245500"/>
          </a:xfrm>
          <a:prstGeom prst="rect">
            <a:avLst/>
          </a:prstGeom>
          <a:noFill/>
          <a:ln>
            <a:noFill/>
          </a:ln>
        </p:spPr>
      </p:pic>
      <p:sp>
        <p:nvSpPr>
          <p:cNvPr id="103" name="Google Shape;103;p21"/>
          <p:cNvSpPr txBox="1"/>
          <p:nvPr/>
        </p:nvSpPr>
        <p:spPr>
          <a:xfrm>
            <a:off x="10150" y="4838698"/>
            <a:ext cx="91440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Attention Is All You Need</a:t>
            </a:r>
            <a:r>
              <a:rPr lang="en-GB"/>
              <a:t>, </a:t>
            </a:r>
            <a:r>
              <a:rPr lang="en-GB" u="sng">
                <a:solidFill>
                  <a:schemeClr val="hlink"/>
                </a:solidFill>
                <a:hlinkClick r:id="rId4"/>
              </a:rPr>
              <a:t>https://arxiv.org/abs/1706.03762</a:t>
            </a:r>
            <a:r>
              <a:rPr lang="en-GB"/>
              <a:t> </a:t>
            </a:r>
            <a:endParaRPr>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Position-wise Feed-Forward Networks</a:t>
            </a:r>
            <a:endParaRPr/>
          </a:p>
        </p:txBody>
      </p:sp>
      <p:sp>
        <p:nvSpPr>
          <p:cNvPr id="296" name="Google Shape;296;p48"/>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Each of the layers in our encoder and decoder contains a fully connected feed-forward network, which is applied to each position separately and identically. This consists of two linear transformations with a ReLU activation in between.</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The dimensionality of input and output is d</a:t>
            </a:r>
            <a:r>
              <a:rPr baseline="-25000" lang="en-GB" sz="1800">
                <a:solidFill>
                  <a:srgbClr val="434343"/>
                </a:solidFill>
              </a:rPr>
              <a:t>model</a:t>
            </a:r>
            <a:r>
              <a:rPr lang="en-GB" sz="1800">
                <a:solidFill>
                  <a:srgbClr val="434343"/>
                </a:solidFill>
              </a:rPr>
              <a:t>=512, and the inner-layer has dimensionality d</a:t>
            </a:r>
            <a:r>
              <a:rPr baseline="-25000" lang="en-GB" sz="1800">
                <a:solidFill>
                  <a:srgbClr val="434343"/>
                </a:solidFill>
              </a:rPr>
              <a:t>ff</a:t>
            </a:r>
            <a:r>
              <a:rPr lang="en-GB" sz="1800">
                <a:solidFill>
                  <a:srgbClr val="434343"/>
                </a:solidFill>
              </a:rPr>
              <a:t>=2048.</a:t>
            </a:r>
            <a:endParaRPr sz="1800">
              <a:solidFill>
                <a:srgbClr val="434343"/>
              </a:solidFill>
            </a:endParaRPr>
          </a:p>
        </p:txBody>
      </p:sp>
      <p:pic>
        <p:nvPicPr>
          <p:cNvPr id="297" name="Google Shape;297;p48"/>
          <p:cNvPicPr preferRelativeResize="0"/>
          <p:nvPr/>
        </p:nvPicPr>
        <p:blipFill>
          <a:blip r:embed="rId3">
            <a:alphaModFix/>
          </a:blip>
          <a:stretch>
            <a:fillRect/>
          </a:stretch>
        </p:blipFill>
        <p:spPr>
          <a:xfrm>
            <a:off x="273400" y="2063800"/>
            <a:ext cx="4184087" cy="559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Encoder</a:t>
            </a:r>
            <a:endParaRPr/>
          </a:p>
        </p:txBody>
      </p:sp>
      <p:sp>
        <p:nvSpPr>
          <p:cNvPr id="303" name="Google Shape;303;p49"/>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04" name="Google Shape;304;p49"/>
          <p:cNvPicPr preferRelativeResize="0"/>
          <p:nvPr/>
        </p:nvPicPr>
        <p:blipFill>
          <a:blip r:embed="rId4">
            <a:alphaModFix/>
          </a:blip>
          <a:stretch>
            <a:fillRect/>
          </a:stretch>
        </p:blipFill>
        <p:spPr>
          <a:xfrm>
            <a:off x="872025" y="624025"/>
            <a:ext cx="6836438" cy="415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Encoder</a:t>
            </a:r>
            <a:endParaRPr/>
          </a:p>
        </p:txBody>
      </p:sp>
      <p:sp>
        <p:nvSpPr>
          <p:cNvPr id="310" name="Google Shape;310;p50"/>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11" name="Google Shape;311;p50"/>
          <p:cNvPicPr preferRelativeResize="0"/>
          <p:nvPr/>
        </p:nvPicPr>
        <p:blipFill>
          <a:blip r:embed="rId4">
            <a:alphaModFix/>
          </a:blip>
          <a:stretch>
            <a:fillRect/>
          </a:stretch>
        </p:blipFill>
        <p:spPr>
          <a:xfrm>
            <a:off x="2393538" y="664737"/>
            <a:ext cx="4356920" cy="4075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a:t>
            </a:r>
            <a:r>
              <a:rPr lang="en-GB"/>
              <a:t>coder</a:t>
            </a:r>
            <a:endParaRPr/>
          </a:p>
        </p:txBody>
      </p:sp>
      <p:sp>
        <p:nvSpPr>
          <p:cNvPr id="317" name="Google Shape;317;p51"/>
          <p:cNvSpPr txBox="1"/>
          <p:nvPr/>
        </p:nvSpPr>
        <p:spPr>
          <a:xfrm>
            <a:off x="273400" y="693000"/>
            <a:ext cx="5122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The decoder is also composed of a stack of N=6 identical layers.</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In addition to the two sub-layers in each encoder layer, the decoder inserts a third sub-layer, which performs multi-head attention over the output of the encoder stack.</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The Multi-Head Attention layer works just like multiheaded self-attention, except it creates its Queries matrix from the layer below it, and takes the Keys and Values matrix from the output of the encoder stack.</a:t>
            </a:r>
            <a:endParaRPr sz="1800">
              <a:solidFill>
                <a:srgbClr val="434343"/>
              </a:solidFill>
            </a:endParaRPr>
          </a:p>
        </p:txBody>
      </p:sp>
      <p:pic>
        <p:nvPicPr>
          <p:cNvPr id="318" name="Google Shape;318;p51"/>
          <p:cNvPicPr preferRelativeResize="0"/>
          <p:nvPr/>
        </p:nvPicPr>
        <p:blipFill>
          <a:blip r:embed="rId3">
            <a:alphaModFix/>
          </a:blip>
          <a:stretch>
            <a:fillRect/>
          </a:stretch>
        </p:blipFill>
        <p:spPr>
          <a:xfrm>
            <a:off x="5305675" y="661825"/>
            <a:ext cx="3838324" cy="3302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a:t>
            </a:r>
            <a:r>
              <a:rPr lang="en-GB"/>
              <a:t>coder</a:t>
            </a:r>
            <a:endParaRPr/>
          </a:p>
        </p:txBody>
      </p:sp>
      <p:sp>
        <p:nvSpPr>
          <p:cNvPr id="324" name="Google Shape;324;p52"/>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25" name="Google Shape;325;p52"/>
          <p:cNvPicPr preferRelativeResize="0"/>
          <p:nvPr/>
        </p:nvPicPr>
        <p:blipFill>
          <a:blip r:embed="rId4">
            <a:alphaModFix/>
          </a:blip>
          <a:stretch>
            <a:fillRect/>
          </a:stretch>
        </p:blipFill>
        <p:spPr>
          <a:xfrm>
            <a:off x="1085775" y="627574"/>
            <a:ext cx="7009252" cy="4184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Decoder</a:t>
            </a:r>
            <a:endParaRPr/>
          </a:p>
        </p:txBody>
      </p:sp>
      <p:sp>
        <p:nvSpPr>
          <p:cNvPr id="331" name="Google Shape;331;p53"/>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32" name="Google Shape;332;p53"/>
          <p:cNvPicPr preferRelativeResize="0"/>
          <p:nvPr/>
        </p:nvPicPr>
        <p:blipFill>
          <a:blip r:embed="rId4">
            <a:alphaModFix/>
          </a:blip>
          <a:stretch>
            <a:fillRect/>
          </a:stretch>
        </p:blipFill>
        <p:spPr>
          <a:xfrm>
            <a:off x="1136888" y="745600"/>
            <a:ext cx="6870217" cy="39137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Masking in Decoder</a:t>
            </a:r>
            <a:endParaRPr/>
          </a:p>
        </p:txBody>
      </p:sp>
      <p:sp>
        <p:nvSpPr>
          <p:cNvPr id="338" name="Google Shape;338;p54"/>
          <p:cNvSpPr txBox="1"/>
          <p:nvPr/>
        </p:nvSpPr>
        <p:spPr>
          <a:xfrm>
            <a:off x="273400" y="693000"/>
            <a:ext cx="54993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We also modify the self-attention sub-layer in the decoder stack to prevent positions from attending to subsequent positions. </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In the decoder, the self-attention layer is only allowed to attend to earlier positions in the output sequence. This is done by masking future positions (setting them to -inf) before the softmax step in the self-attention calculation.</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The attention mask shows the position each tgt word (row) is allowed to look at (column). Words are blocked for attending to future words during training.</a:t>
            </a:r>
            <a:endParaRPr sz="1800">
              <a:solidFill>
                <a:srgbClr val="434343"/>
              </a:solidFill>
            </a:endParaRPr>
          </a:p>
        </p:txBody>
      </p:sp>
      <p:pic>
        <p:nvPicPr>
          <p:cNvPr id="339" name="Google Shape;339;p54"/>
          <p:cNvPicPr preferRelativeResize="0"/>
          <p:nvPr/>
        </p:nvPicPr>
        <p:blipFill>
          <a:blip r:embed="rId3">
            <a:alphaModFix/>
          </a:blip>
          <a:stretch>
            <a:fillRect/>
          </a:stretch>
        </p:blipFill>
        <p:spPr>
          <a:xfrm>
            <a:off x="5876050" y="745600"/>
            <a:ext cx="3152775" cy="300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pipeline</a:t>
            </a:r>
            <a:endParaRPr/>
          </a:p>
        </p:txBody>
      </p:sp>
      <p:sp>
        <p:nvSpPr>
          <p:cNvPr id="345" name="Google Shape;345;p55"/>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46" name="Google Shape;346;p55"/>
          <p:cNvPicPr preferRelativeResize="0"/>
          <p:nvPr/>
        </p:nvPicPr>
        <p:blipFill>
          <a:blip r:embed="rId4">
            <a:alphaModFix/>
          </a:blip>
          <a:stretch>
            <a:fillRect/>
          </a:stretch>
        </p:blipFill>
        <p:spPr>
          <a:xfrm>
            <a:off x="910325" y="621899"/>
            <a:ext cx="7323350" cy="4161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6"/>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Attention in the model</a:t>
            </a:r>
            <a:endParaRPr/>
          </a:p>
        </p:txBody>
      </p:sp>
      <p:sp>
        <p:nvSpPr>
          <p:cNvPr id="352" name="Google Shape;352;p56"/>
          <p:cNvSpPr txBox="1"/>
          <p:nvPr/>
        </p:nvSpPr>
        <p:spPr>
          <a:xfrm>
            <a:off x="273400" y="593200"/>
            <a:ext cx="8263200" cy="414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AutoNum type="arabicPeriod"/>
            </a:pPr>
            <a:r>
              <a:rPr lang="en-GB" sz="1800">
                <a:solidFill>
                  <a:srgbClr val="434343"/>
                </a:solidFill>
              </a:rPr>
              <a:t>In “encoder-decoder attention” layers, the queries come from the previous decoder layer, and the memory keys and values come from the output of the encoder. This allows every position in the decoder to attend over all positions in the input sequence. This mimics the typical encoder-decoder attention mechanisms in sequence-to-sequence models.</a:t>
            </a:r>
            <a:endParaRPr sz="1800">
              <a:solidFill>
                <a:srgbClr val="434343"/>
              </a:solidFill>
            </a:endParaRPr>
          </a:p>
          <a:p>
            <a:pPr indent="-342900" lvl="0" marL="457200" marR="0" rtl="0" algn="l">
              <a:lnSpc>
                <a:spcPct val="115000"/>
              </a:lnSpc>
              <a:spcBef>
                <a:spcPts val="0"/>
              </a:spcBef>
              <a:spcAft>
                <a:spcPts val="0"/>
              </a:spcAft>
              <a:buClr>
                <a:srgbClr val="434343"/>
              </a:buClr>
              <a:buSzPts val="1800"/>
              <a:buAutoNum type="arabicPeriod"/>
            </a:pPr>
            <a:r>
              <a:rPr lang="en-GB" sz="1800">
                <a:solidFill>
                  <a:srgbClr val="434343"/>
                </a:solidFill>
              </a:rPr>
              <a:t>The encoder contains self-attention layers. In a self-attention layer all of the keys, values and queries come from the same place, in this case, the output of the previous layer in the encoder. Each position in the encoder can attend to all positions in the previous layer of the encoder.</a:t>
            </a:r>
            <a:endParaRPr sz="1800">
              <a:solidFill>
                <a:srgbClr val="434343"/>
              </a:solidFill>
            </a:endParaRPr>
          </a:p>
          <a:p>
            <a:pPr indent="-342900" lvl="0" marL="457200" marR="0" rtl="0" algn="l">
              <a:lnSpc>
                <a:spcPct val="115000"/>
              </a:lnSpc>
              <a:spcBef>
                <a:spcPts val="0"/>
              </a:spcBef>
              <a:spcAft>
                <a:spcPts val="0"/>
              </a:spcAft>
              <a:buClr>
                <a:srgbClr val="434343"/>
              </a:buClr>
              <a:buSzPts val="1800"/>
              <a:buAutoNum type="arabicPeriod"/>
            </a:pPr>
            <a:r>
              <a:rPr lang="en-GB" sz="1800">
                <a:solidFill>
                  <a:srgbClr val="434343"/>
                </a:solidFill>
              </a:rPr>
              <a:t>Similarly, self-attention layers in the decoder allow each position in the decoder to attend to all positions in the decoder up to and including that position. We need to prevent leftward information flow in the decoder to preserve the auto-regressive property (by masking out all values in the input of the softmax which correspond to illegal connections).</a:t>
            </a:r>
            <a:endParaRPr sz="1800">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Final Linear and Softmax Layer</a:t>
            </a:r>
            <a:endParaRPr/>
          </a:p>
        </p:txBody>
      </p:sp>
      <p:sp>
        <p:nvSpPr>
          <p:cNvPr id="358" name="Google Shape;358;p57"/>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We use the usual learned linear transformation and softmax function to convert the decoder output to predicted next-token probabilities. </a:t>
            </a:r>
            <a:endParaRPr sz="1800">
              <a:solidFill>
                <a:srgbClr val="434343"/>
              </a:solidFill>
            </a:endParaRPr>
          </a:p>
          <a:p>
            <a:pPr indent="0" lvl="0" marL="0" marR="0" rtl="0" algn="l">
              <a:lnSpc>
                <a:spcPct val="115000"/>
              </a:lnSpc>
              <a:spcBef>
                <a:spcPts val="1600"/>
              </a:spcBef>
              <a:spcAft>
                <a:spcPts val="1600"/>
              </a:spcAft>
              <a:buNone/>
            </a:pPr>
            <a:r>
              <a:t/>
            </a:r>
            <a:endParaRPr sz="1800">
              <a:solidFill>
                <a:srgbClr val="434343"/>
              </a:solidFill>
            </a:endParaRPr>
          </a:p>
        </p:txBody>
      </p:sp>
      <p:pic>
        <p:nvPicPr>
          <p:cNvPr id="359" name="Google Shape;359;p57"/>
          <p:cNvPicPr preferRelativeResize="0"/>
          <p:nvPr/>
        </p:nvPicPr>
        <p:blipFill>
          <a:blip r:embed="rId3">
            <a:alphaModFix/>
          </a:blip>
          <a:stretch>
            <a:fillRect/>
          </a:stretch>
        </p:blipFill>
        <p:spPr>
          <a:xfrm>
            <a:off x="6519445" y="1319595"/>
            <a:ext cx="2279075" cy="209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5286388" y="0"/>
            <a:ext cx="3857625" cy="5143500"/>
          </a:xfrm>
          <a:prstGeom prst="rect">
            <a:avLst/>
          </a:prstGeom>
          <a:noFill/>
          <a:ln>
            <a:noFill/>
          </a:ln>
        </p:spPr>
      </p:pic>
      <p:sp>
        <p:nvSpPr>
          <p:cNvPr id="109" name="Google Shape;109;p22"/>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Transformer</a:t>
            </a:r>
            <a:endParaRPr/>
          </a:p>
        </p:txBody>
      </p:sp>
      <p:sp>
        <p:nvSpPr>
          <p:cNvPr id="110" name="Google Shape;110;p22"/>
          <p:cNvSpPr txBox="1"/>
          <p:nvPr/>
        </p:nvSpPr>
        <p:spPr>
          <a:xfrm>
            <a:off x="273400" y="693000"/>
            <a:ext cx="53457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A new simple network architecture, </a:t>
            </a:r>
            <a:br>
              <a:rPr lang="en-GB" sz="1800">
                <a:solidFill>
                  <a:srgbClr val="434343"/>
                </a:solidFill>
              </a:rPr>
            </a:br>
            <a:r>
              <a:rPr lang="en-GB" sz="1800">
                <a:solidFill>
                  <a:srgbClr val="434343"/>
                </a:solidFill>
              </a:rPr>
              <a:t>the Transformer:</a:t>
            </a:r>
            <a:endParaRPr sz="1800">
              <a:solidFill>
                <a:srgbClr val="434343"/>
              </a:solidFill>
            </a:endParaRPr>
          </a:p>
          <a:p>
            <a:pPr indent="-342900" lvl="0" marL="457200" marR="0" rtl="0" algn="l">
              <a:lnSpc>
                <a:spcPct val="115000"/>
              </a:lnSpc>
              <a:spcBef>
                <a:spcPts val="1600"/>
              </a:spcBef>
              <a:spcAft>
                <a:spcPts val="0"/>
              </a:spcAft>
              <a:buClr>
                <a:srgbClr val="434343"/>
              </a:buClr>
              <a:buSzPts val="1800"/>
              <a:buChar char="●"/>
            </a:pPr>
            <a:r>
              <a:rPr lang="en-GB" sz="1800">
                <a:solidFill>
                  <a:srgbClr val="434343"/>
                </a:solidFill>
              </a:rPr>
              <a:t>Is a Encoder-Decoder architecture</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GB" sz="1800">
                <a:solidFill>
                  <a:srgbClr val="434343"/>
                </a:solidFill>
              </a:rPr>
              <a:t>Based solely on attention mechanisms </a:t>
            </a:r>
            <a:br>
              <a:rPr lang="en-GB" sz="1800">
                <a:solidFill>
                  <a:srgbClr val="434343"/>
                </a:solidFill>
              </a:rPr>
            </a:br>
            <a:r>
              <a:rPr lang="en-GB" sz="1800">
                <a:solidFill>
                  <a:srgbClr val="434343"/>
                </a:solidFill>
              </a:rPr>
              <a:t>(no RNN/CNN)</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GB" sz="1800">
                <a:solidFill>
                  <a:srgbClr val="434343"/>
                </a:solidFill>
              </a:rPr>
              <a:t>The major component in the transformer is </a:t>
            </a:r>
            <a:br>
              <a:rPr lang="en-GB" sz="1800">
                <a:solidFill>
                  <a:srgbClr val="434343"/>
                </a:solidFill>
              </a:rPr>
            </a:br>
            <a:r>
              <a:rPr lang="en-GB" sz="1800">
                <a:solidFill>
                  <a:srgbClr val="434343"/>
                </a:solidFill>
              </a:rPr>
              <a:t>the unit of multi-head self-attention mechanism.</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GB" sz="1800">
                <a:solidFill>
                  <a:srgbClr val="434343"/>
                </a:solidFill>
              </a:rPr>
              <a:t>Fast: only matrix multiplications</a:t>
            </a:r>
            <a:endParaRPr sz="1800">
              <a:solidFill>
                <a:srgbClr val="434343"/>
              </a:solidFill>
            </a:endParaRPr>
          </a:p>
          <a:p>
            <a:pPr indent="-342900" lvl="0" marL="457200" marR="0" rtl="0" algn="l">
              <a:lnSpc>
                <a:spcPct val="115000"/>
              </a:lnSpc>
              <a:spcBef>
                <a:spcPts val="0"/>
              </a:spcBef>
              <a:spcAft>
                <a:spcPts val="0"/>
              </a:spcAft>
              <a:buClr>
                <a:srgbClr val="434343"/>
              </a:buClr>
              <a:buSzPts val="1800"/>
              <a:buChar char="●"/>
            </a:pPr>
            <a:r>
              <a:rPr lang="en-GB" sz="1800">
                <a:solidFill>
                  <a:srgbClr val="434343"/>
                </a:solidFill>
              </a:rPr>
              <a:t>Strong results on standard WMT datasets </a:t>
            </a:r>
            <a:endParaRPr sz="1800">
              <a:solidFill>
                <a:srgbClr val="434343"/>
              </a:solidFill>
            </a:endParaRPr>
          </a:p>
          <a:p>
            <a:pPr indent="0" lvl="0" marL="0" marR="0" rtl="0" algn="l">
              <a:lnSpc>
                <a:spcPct val="115000"/>
              </a:lnSpc>
              <a:spcBef>
                <a:spcPts val="1600"/>
              </a:spcBef>
              <a:spcAft>
                <a:spcPts val="1600"/>
              </a:spcAft>
              <a:buNone/>
            </a:pPr>
            <a:r>
              <a:t/>
            </a:r>
            <a:endParaRPr sz="1800">
              <a:solidFill>
                <a:srgbClr val="43434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Final Linear and Softmax Layer</a:t>
            </a:r>
            <a:endParaRPr/>
          </a:p>
        </p:txBody>
      </p:sp>
      <p:sp>
        <p:nvSpPr>
          <p:cNvPr id="365" name="Google Shape;365;p58"/>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366" name="Google Shape;366;p58"/>
          <p:cNvPicPr preferRelativeResize="0"/>
          <p:nvPr/>
        </p:nvPicPr>
        <p:blipFill>
          <a:blip r:embed="rId4">
            <a:alphaModFix/>
          </a:blip>
          <a:stretch>
            <a:fillRect/>
          </a:stretch>
        </p:blipFill>
        <p:spPr>
          <a:xfrm>
            <a:off x="1361500" y="617974"/>
            <a:ext cx="6457800" cy="41689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273400" y="0"/>
            <a:ext cx="86340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Attention visualization</a:t>
            </a:r>
            <a:endParaRPr/>
          </a:p>
        </p:txBody>
      </p:sp>
      <p:pic>
        <p:nvPicPr>
          <p:cNvPr id="372" name="Google Shape;372;p59"/>
          <p:cNvPicPr preferRelativeResize="0"/>
          <p:nvPr/>
        </p:nvPicPr>
        <p:blipFill>
          <a:blip r:embed="rId3">
            <a:alphaModFix/>
          </a:blip>
          <a:stretch>
            <a:fillRect/>
          </a:stretch>
        </p:blipFill>
        <p:spPr>
          <a:xfrm>
            <a:off x="1100325" y="559675"/>
            <a:ext cx="6980149" cy="45838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273400" y="0"/>
            <a:ext cx="86340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Applying the Transformer to machine translation</a:t>
            </a:r>
            <a:endParaRPr/>
          </a:p>
        </p:txBody>
      </p:sp>
      <p:pic>
        <p:nvPicPr>
          <p:cNvPr id="378" name="Google Shape;378;p60"/>
          <p:cNvPicPr preferRelativeResize="0"/>
          <p:nvPr/>
        </p:nvPicPr>
        <p:blipFill rotWithShape="1">
          <a:blip r:embed="rId3">
            <a:alphaModFix/>
          </a:blip>
          <a:srcRect b="0" l="0" r="0" t="0"/>
          <a:stretch/>
        </p:blipFill>
        <p:spPr>
          <a:xfrm>
            <a:off x="2123063" y="508750"/>
            <a:ext cx="4934670" cy="4364099"/>
          </a:xfrm>
          <a:prstGeom prst="rect">
            <a:avLst/>
          </a:prstGeom>
          <a:noFill/>
          <a:ln>
            <a:noFill/>
          </a:ln>
        </p:spPr>
      </p:pic>
      <p:sp>
        <p:nvSpPr>
          <p:cNvPr id="379" name="Google Shape;379;p60"/>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https://ai.googleblog.com/2017/08/transformer-novel-neural-network.html</a:t>
            </a:r>
            <a:r>
              <a:rPr lang="en-GB"/>
              <a:t> </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1"/>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 architectures for NMT</a:t>
            </a:r>
            <a:endParaRPr/>
          </a:p>
        </p:txBody>
      </p:sp>
      <p:sp>
        <p:nvSpPr>
          <p:cNvPr id="385" name="Google Shape;385;p61"/>
          <p:cNvSpPr txBox="1"/>
          <p:nvPr/>
        </p:nvSpPr>
        <p:spPr>
          <a:xfrm>
            <a:off x="10150" y="4502201"/>
            <a:ext cx="91440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Why Self-Attention? A Targeted Evaluation of Neural Machine Translation Architectures, </a:t>
            </a:r>
            <a:r>
              <a:rPr lang="en-GB" u="sng">
                <a:solidFill>
                  <a:schemeClr val="hlink"/>
                </a:solidFill>
                <a:hlinkClick r:id="rId3"/>
              </a:rPr>
              <a:t>https://arxiv.org/abs/1808.08946</a:t>
            </a:r>
            <a:r>
              <a:rPr lang="en-GB">
                <a:solidFill>
                  <a:srgbClr val="666666"/>
                </a:solidFill>
              </a:rPr>
              <a:t> </a:t>
            </a:r>
            <a:endParaRPr>
              <a:solidFill>
                <a:srgbClr val="666666"/>
              </a:solidFill>
            </a:endParaRPr>
          </a:p>
        </p:txBody>
      </p:sp>
      <p:pic>
        <p:nvPicPr>
          <p:cNvPr id="386" name="Google Shape;386;p61"/>
          <p:cNvPicPr preferRelativeResize="0"/>
          <p:nvPr/>
        </p:nvPicPr>
        <p:blipFill>
          <a:blip r:embed="rId4">
            <a:alphaModFix/>
          </a:blip>
          <a:stretch>
            <a:fillRect/>
          </a:stretch>
        </p:blipFill>
        <p:spPr>
          <a:xfrm>
            <a:off x="0" y="980072"/>
            <a:ext cx="9143999" cy="318335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Resources</a:t>
            </a:r>
            <a:endParaRPr/>
          </a:p>
        </p:txBody>
      </p:sp>
      <p:sp>
        <p:nvSpPr>
          <p:cNvPr id="392" name="Google Shape;392;p62"/>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The Annotated Transformer</a:t>
            </a:r>
            <a:br>
              <a:rPr lang="en-GB" sz="1600"/>
            </a:br>
            <a:r>
              <a:rPr lang="en-GB" sz="1600" u="sng">
                <a:solidFill>
                  <a:schemeClr val="hlink"/>
                </a:solidFill>
                <a:hlinkClick r:id="rId3"/>
              </a:rPr>
              <a:t>http://nlp.seas.harvard.edu/2018/04/03/attention.html</a:t>
            </a:r>
            <a:r>
              <a:rPr lang="en-GB" sz="1600"/>
              <a:t> </a:t>
            </a:r>
            <a:endParaRPr sz="1600"/>
          </a:p>
          <a:p>
            <a:pPr indent="-330200" lvl="0" marL="457200" rtl="0" algn="l">
              <a:spcBef>
                <a:spcPts val="0"/>
              </a:spcBef>
              <a:spcAft>
                <a:spcPts val="0"/>
              </a:spcAft>
              <a:buSzPts val="1600"/>
              <a:buChar char="●"/>
            </a:pPr>
            <a:r>
              <a:rPr lang="en-GB" sz="1600"/>
              <a:t>Attention? Attention!</a:t>
            </a:r>
            <a:br>
              <a:rPr lang="en-GB" sz="1600"/>
            </a:br>
            <a:r>
              <a:rPr lang="en-GB" sz="1600" u="sng">
                <a:solidFill>
                  <a:schemeClr val="hlink"/>
                </a:solidFill>
                <a:hlinkClick r:id="rId4"/>
              </a:rPr>
              <a:t>https://lilianweng.github.io/lil-log/2018/06/24/attention-attention.html</a:t>
            </a:r>
            <a:endParaRPr sz="1600"/>
          </a:p>
          <a:p>
            <a:pPr indent="-330200" lvl="0" marL="457200" rtl="0" algn="l">
              <a:spcBef>
                <a:spcPts val="0"/>
              </a:spcBef>
              <a:spcAft>
                <a:spcPts val="0"/>
              </a:spcAft>
              <a:buSzPts val="1600"/>
              <a:buChar char="●"/>
            </a:pPr>
            <a:r>
              <a:rPr b="1" lang="en-GB" sz="1600"/>
              <a:t>The Illustrated Transformer</a:t>
            </a:r>
            <a:br>
              <a:rPr b="1" lang="en-GB" sz="1600"/>
            </a:br>
            <a:r>
              <a:rPr b="1" lang="en-GB" sz="1600" u="sng">
                <a:solidFill>
                  <a:schemeClr val="hlink"/>
                </a:solidFill>
                <a:hlinkClick r:id="rId5"/>
              </a:rPr>
              <a:t>http://jalammar.github.io/illustrated-transformer/</a:t>
            </a:r>
            <a:r>
              <a:rPr b="1" lang="en-GB" sz="1600"/>
              <a:t> </a:t>
            </a:r>
            <a:endParaRPr b="1" sz="1600"/>
          </a:p>
          <a:p>
            <a:pPr indent="-330200" lvl="0" marL="457200" rtl="0" algn="l">
              <a:spcBef>
                <a:spcPts val="0"/>
              </a:spcBef>
              <a:spcAft>
                <a:spcPts val="0"/>
              </a:spcAft>
              <a:buSzPts val="1600"/>
              <a:buChar char="●"/>
            </a:pPr>
            <a:r>
              <a:rPr lang="en-GB" sz="1600"/>
              <a:t>Paper Dissected: “Attention is All You Need” Explained</a:t>
            </a:r>
            <a:br>
              <a:rPr lang="en-GB" sz="1600"/>
            </a:br>
            <a:r>
              <a:rPr lang="en-GB" sz="1600" u="sng">
                <a:solidFill>
                  <a:schemeClr val="hlink"/>
                </a:solidFill>
                <a:hlinkClick r:id="rId6"/>
              </a:rPr>
              <a:t>http://mlexplained.com/2017/12/29/attention-is-all-you-need-explained/</a:t>
            </a:r>
            <a:r>
              <a:rPr lang="en-GB" sz="1600"/>
              <a:t> </a:t>
            </a:r>
            <a:endParaRPr sz="1600"/>
          </a:p>
          <a:p>
            <a:pPr indent="-330200" lvl="0" marL="457200" rtl="0" algn="l">
              <a:spcBef>
                <a:spcPts val="0"/>
              </a:spcBef>
              <a:spcAft>
                <a:spcPts val="0"/>
              </a:spcAft>
              <a:buSzPts val="1600"/>
              <a:buChar char="●"/>
            </a:pPr>
            <a:r>
              <a:rPr lang="en-GB" sz="1600"/>
              <a:t>The Transformer – Attention is all you need.</a:t>
            </a:r>
            <a:br>
              <a:rPr lang="en-GB" sz="1600"/>
            </a:br>
            <a:r>
              <a:rPr lang="en-GB" sz="1600" u="sng">
                <a:solidFill>
                  <a:schemeClr val="hlink"/>
                </a:solidFill>
                <a:hlinkClick r:id="rId7"/>
              </a:rPr>
              <a:t>https://mchromiak.github.io/articles/2017/Sep/12/Transformer-Attention-is-all-you-need/</a:t>
            </a:r>
            <a:r>
              <a:rPr lang="en-GB" sz="1600"/>
              <a:t> </a:t>
            </a:r>
            <a:endParaRPr sz="1600"/>
          </a:p>
          <a:p>
            <a:pPr indent="-330200" lvl="0" marL="457200" rtl="0" algn="l">
              <a:spcBef>
                <a:spcPts val="0"/>
              </a:spcBef>
              <a:spcAft>
                <a:spcPts val="0"/>
              </a:spcAft>
              <a:buSzPts val="1600"/>
              <a:buChar char="●"/>
            </a:pPr>
            <a:r>
              <a:rPr lang="en-GB" sz="1600"/>
              <a:t>When Recurrent Models Don't Need to be Recurrent</a:t>
            </a:r>
            <a:br>
              <a:rPr lang="en-GB" sz="1600"/>
            </a:br>
            <a:r>
              <a:rPr lang="en-GB" sz="1600" u="sng">
                <a:solidFill>
                  <a:schemeClr val="hlink"/>
                </a:solidFill>
                <a:hlinkClick r:id="rId8"/>
              </a:rPr>
              <a:t>https://bair.berkeley.edu/blog/2018/08/06/recurrent/</a:t>
            </a:r>
            <a:r>
              <a:rPr lang="en-GB" sz="1600"/>
              <a:t> </a:t>
            </a:r>
            <a:endParaRPr sz="1600"/>
          </a:p>
          <a:p>
            <a:pPr indent="-330200" lvl="0" marL="457200" rtl="0" algn="l">
              <a:spcBef>
                <a:spcPts val="0"/>
              </a:spcBef>
              <a:spcAft>
                <a:spcPts val="0"/>
              </a:spcAft>
              <a:buSzPts val="1600"/>
              <a:buChar char="●"/>
            </a:pPr>
            <a:r>
              <a:rPr lang="en-GB" sz="1600"/>
              <a:t>Self-Attention Mechanisms in Natural Language Processing, </a:t>
            </a:r>
            <a:r>
              <a:rPr lang="en-GB" sz="1600" u="sng">
                <a:solidFill>
                  <a:schemeClr val="hlink"/>
                </a:solidFill>
                <a:hlinkClick r:id="rId9"/>
              </a:rPr>
              <a:t>https://www.alibabacloud.com/blog/self-attention-mechanisms-in-natural-language-processing_593968</a:t>
            </a:r>
            <a:r>
              <a:rPr lang="en-GB" sz="1600"/>
              <a:t> </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3"/>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a:t>
            </a:r>
            <a:endParaRPr/>
          </a:p>
        </p:txBody>
      </p:sp>
      <p:sp>
        <p:nvSpPr>
          <p:cNvPr id="398" name="Google Shape;398;p63"/>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u="sng">
                <a:solidFill>
                  <a:schemeClr val="hlink"/>
                </a:solidFill>
                <a:hlinkClick r:id="rId3"/>
              </a:rPr>
              <a:t>https://github.com/huggingface/transformers</a:t>
            </a:r>
            <a:r>
              <a:rPr lang="en-GB"/>
              <a:t> </a:t>
            </a:r>
            <a:endParaRPr/>
          </a:p>
          <a:p>
            <a:pPr indent="-342900" lvl="0" marL="457200" rtl="0" algn="l">
              <a:spcBef>
                <a:spcPts val="0"/>
              </a:spcBef>
              <a:spcAft>
                <a:spcPts val="0"/>
              </a:spcAft>
              <a:buSzPts val="1800"/>
              <a:buChar char="●"/>
            </a:pPr>
            <a:r>
              <a:rPr lang="en-GB" u="sng">
                <a:solidFill>
                  <a:schemeClr val="hlink"/>
                </a:solidFill>
                <a:hlinkClick r:id="rId4"/>
              </a:rPr>
              <a:t>https://github.com/ThilinaRajapakse/simpletransformers</a:t>
            </a:r>
            <a:r>
              <a:rPr lang="en-GB"/>
              <a:t> </a:t>
            </a:r>
            <a:endParaRPr/>
          </a:p>
          <a:p>
            <a:pPr indent="-342900" lvl="0" marL="457200" rtl="0" algn="l">
              <a:spcBef>
                <a:spcPts val="0"/>
              </a:spcBef>
              <a:spcAft>
                <a:spcPts val="0"/>
              </a:spcAft>
              <a:buSzPts val="1800"/>
              <a:buChar char="●"/>
            </a:pPr>
            <a:r>
              <a:rPr lang="en-GB" u="sng">
                <a:solidFill>
                  <a:schemeClr val="hlink"/>
                </a:solidFill>
                <a:hlinkClick r:id="rId5"/>
              </a:rPr>
              <a:t>https://github.com/pytorch/fairseq</a:t>
            </a:r>
            <a:endParaRPr/>
          </a:p>
          <a:p>
            <a:pPr indent="-342900" lvl="0" marL="457200" rtl="0" algn="l">
              <a:spcBef>
                <a:spcPts val="0"/>
              </a:spcBef>
              <a:spcAft>
                <a:spcPts val="0"/>
              </a:spcAft>
              <a:buSzPts val="1800"/>
              <a:buChar char="●"/>
            </a:pPr>
            <a:r>
              <a:rPr lang="en-GB" u="sng">
                <a:solidFill>
                  <a:schemeClr val="hlink"/>
                </a:solidFill>
                <a:hlinkClick r:id="rId6"/>
              </a:rPr>
              <a:t>https://www.tensorflow.org/tutorials/text/transformer</a:t>
            </a:r>
            <a:r>
              <a:rPr lang="en-GB"/>
              <a:t> </a:t>
            </a:r>
            <a:endParaRPr/>
          </a:p>
          <a:p>
            <a:pPr indent="-342900" lvl="0" marL="457200" rtl="0" algn="l">
              <a:spcBef>
                <a:spcPts val="0"/>
              </a:spcBef>
              <a:spcAft>
                <a:spcPts val="0"/>
              </a:spcAft>
              <a:buSzPts val="1800"/>
              <a:buChar char="●"/>
            </a:pPr>
            <a:r>
              <a:rPr lang="en-GB" u="sng">
                <a:solidFill>
                  <a:schemeClr val="hlink"/>
                </a:solidFill>
                <a:hlinkClick r:id="rId7"/>
              </a:rPr>
              <a:t>https://github.com/tensorflow/models/tree/master/official/transformer</a:t>
            </a:r>
            <a:r>
              <a:rPr lang="en-GB"/>
              <a:t> </a:t>
            </a:r>
            <a:endParaRPr/>
          </a:p>
          <a:p>
            <a:pPr indent="0" lvl="0" marL="0" rtl="0" algn="l">
              <a:spcBef>
                <a:spcPts val="1600"/>
              </a:spcBef>
              <a:spcAft>
                <a:spcPts val="0"/>
              </a:spcAft>
              <a:buNone/>
            </a:pPr>
            <a:r>
              <a:rPr lang="en-GB"/>
              <a:t>Tensor2Tensor library (the original code)</a:t>
            </a:r>
            <a:endParaRPr/>
          </a:p>
          <a:p>
            <a:pPr indent="-342900" lvl="0" marL="457200" rtl="0" algn="l">
              <a:spcBef>
                <a:spcPts val="1600"/>
              </a:spcBef>
              <a:spcAft>
                <a:spcPts val="0"/>
              </a:spcAft>
              <a:buSzPts val="1800"/>
              <a:buChar char="●"/>
            </a:pPr>
            <a:r>
              <a:rPr lang="en-GB" u="sng">
                <a:solidFill>
                  <a:schemeClr val="hlink"/>
                </a:solidFill>
                <a:hlinkClick r:id="rId8"/>
              </a:rPr>
              <a:t>https://github.com/tensorflow/tensor2tensor</a:t>
            </a:r>
            <a:r>
              <a:rPr lang="en-GB"/>
              <a:t>   </a:t>
            </a:r>
            <a:endParaRPr/>
          </a:p>
          <a:p>
            <a:pPr indent="-342900" lvl="0" marL="457200" rtl="0" algn="l">
              <a:spcBef>
                <a:spcPts val="0"/>
              </a:spcBef>
              <a:spcAft>
                <a:spcPts val="0"/>
              </a:spcAft>
              <a:buSzPts val="1800"/>
              <a:buChar char="●"/>
            </a:pPr>
            <a:r>
              <a:rPr lang="en-GB"/>
              <a:t>Running the Transformer with Tensor2Tensor </a:t>
            </a:r>
            <a:r>
              <a:rPr lang="en-GB" u="sng">
                <a:solidFill>
                  <a:schemeClr val="hlink"/>
                </a:solidFill>
                <a:hlinkClick r:id="rId9"/>
              </a:rPr>
              <a:t>https://cloud.google.com/tpu/docs/tutorials/transformer</a:t>
            </a:r>
            <a:r>
              <a:rPr lang="en-GB"/>
              <a:t>  </a:t>
            </a:r>
            <a:endParaRPr/>
          </a:p>
          <a:p>
            <a:pPr indent="-342900" lvl="0" marL="457200" rtl="0" algn="l">
              <a:spcBef>
                <a:spcPts val="0"/>
              </a:spcBef>
              <a:spcAft>
                <a:spcPts val="0"/>
              </a:spcAft>
              <a:buSzPts val="1800"/>
              <a:buChar char="●"/>
            </a:pPr>
            <a:r>
              <a:rPr lang="en-GB" u="sng">
                <a:solidFill>
                  <a:schemeClr val="accent5"/>
                </a:solidFill>
                <a:hlinkClick r:id="rId10"/>
              </a:rPr>
              <a:t>https://ai.googleblog.com/2017/06/accelerating-deep-learning-research.html</a:t>
            </a:r>
            <a:endParaRPr/>
          </a:p>
          <a:p>
            <a:pPr indent="0" lvl="0" marL="45720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Transformer: The next steps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5"/>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Другие виды трансформеров</a:t>
            </a:r>
            <a:endParaRPr/>
          </a:p>
          <a:p>
            <a:pPr indent="0" lvl="0" marL="0" rtl="0" algn="l">
              <a:spcBef>
                <a:spcPts val="0"/>
              </a:spcBef>
              <a:spcAft>
                <a:spcPts val="0"/>
              </a:spcAft>
              <a:buNone/>
            </a:pPr>
            <a:r>
              <a:t/>
            </a:r>
            <a:endParaRPr/>
          </a:p>
        </p:txBody>
      </p:sp>
      <p:sp>
        <p:nvSpPr>
          <p:cNvPr id="409" name="Google Shape;409;p65"/>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65"/>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Image Transformer</a:t>
            </a:r>
            <a:endParaRPr/>
          </a:p>
          <a:p>
            <a:pPr indent="-342900" lvl="0" marL="457200" rtl="0" algn="l">
              <a:spcBef>
                <a:spcPts val="0"/>
              </a:spcBef>
              <a:spcAft>
                <a:spcPts val="0"/>
              </a:spcAft>
              <a:buSzPts val="1800"/>
              <a:buChar char="●"/>
            </a:pPr>
            <a:r>
              <a:rPr lang="en-GB"/>
              <a:t>Music Transformer</a:t>
            </a:r>
            <a:endParaRPr/>
          </a:p>
          <a:p>
            <a:pPr indent="-342900" lvl="0" marL="457200" rtl="0" algn="l">
              <a:spcBef>
                <a:spcPts val="0"/>
              </a:spcBef>
              <a:spcAft>
                <a:spcPts val="0"/>
              </a:spcAft>
              <a:buSzPts val="1800"/>
              <a:buChar char="●"/>
            </a:pPr>
            <a:r>
              <a:rPr lang="en-GB"/>
              <a:t>Universal Transformer</a:t>
            </a:r>
            <a:endParaRPr/>
          </a:p>
          <a:p>
            <a:pPr indent="-342900" lvl="0" marL="457200" rtl="0" algn="l">
              <a:spcBef>
                <a:spcPts val="0"/>
              </a:spcBef>
              <a:spcAft>
                <a:spcPts val="0"/>
              </a:spcAft>
              <a:buSzPts val="1800"/>
              <a:buChar char="●"/>
            </a:pPr>
            <a:r>
              <a:rPr lang="en-GB"/>
              <a:t>Transformer-XL</a:t>
            </a:r>
            <a:endParaRPr/>
          </a:p>
          <a:p>
            <a:pPr indent="-342900" lvl="0" marL="457200" rtl="0" algn="l">
              <a:spcBef>
                <a:spcPts val="0"/>
              </a:spcBef>
              <a:spcAft>
                <a:spcPts val="0"/>
              </a:spcAft>
              <a:buSzPts val="1800"/>
              <a:buChar char="●"/>
            </a:pPr>
            <a:r>
              <a:rPr lang="en-GB"/>
              <a:t>Sparse Transformer</a:t>
            </a:r>
            <a:endParaRPr/>
          </a:p>
          <a:p>
            <a:pPr indent="-342900" lvl="0" marL="457200" rtl="0" algn="l">
              <a:spcBef>
                <a:spcPts val="0"/>
              </a:spcBef>
              <a:spcAft>
                <a:spcPts val="0"/>
              </a:spcAft>
              <a:buSzPts val="1800"/>
              <a:buChar char="●"/>
            </a:pPr>
            <a:r>
              <a:rPr lang="en-GB"/>
              <a:t>...</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1600"/>
              </a:spcAft>
              <a:buNone/>
            </a:pPr>
            <a:r>
              <a:t/>
            </a:r>
            <a:endParaRPr/>
          </a:p>
        </p:txBody>
      </p:sp>
      <p:pic>
        <p:nvPicPr>
          <p:cNvPr id="411" name="Google Shape;411;p65"/>
          <p:cNvPicPr preferRelativeResize="0"/>
          <p:nvPr/>
        </p:nvPicPr>
        <p:blipFill rotWithShape="1">
          <a:blip r:embed="rId3">
            <a:alphaModFix/>
          </a:blip>
          <a:srcRect b="0" l="0" r="0" t="0"/>
          <a:stretch/>
        </p:blipFill>
        <p:spPr>
          <a:xfrm>
            <a:off x="3693150" y="881463"/>
            <a:ext cx="5242030" cy="294864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Transformer-XL</a:t>
            </a:r>
            <a:endParaRPr/>
          </a:p>
          <a:p>
            <a:pPr indent="0" lvl="0" marL="0" rtl="0" algn="l">
              <a:spcBef>
                <a:spcPts val="0"/>
              </a:spcBef>
              <a:spcAft>
                <a:spcPts val="0"/>
              </a:spcAft>
              <a:buNone/>
            </a:pPr>
            <a:r>
              <a:t/>
            </a:r>
            <a:endParaRPr/>
          </a:p>
        </p:txBody>
      </p:sp>
      <p:sp>
        <p:nvSpPr>
          <p:cNvPr id="417" name="Google Shape;417;p66"/>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66"/>
          <p:cNvSpPr txBox="1"/>
          <p:nvPr/>
        </p:nvSpPr>
        <p:spPr>
          <a:xfrm>
            <a:off x="10150" y="4766600"/>
            <a:ext cx="91440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https://arxiv.org/abs/1901.02860</a:t>
            </a:r>
            <a:r>
              <a:rPr lang="en-GB">
                <a:solidFill>
                  <a:srgbClr val="666666"/>
                </a:solidFill>
              </a:rPr>
              <a:t>   </a:t>
            </a:r>
            <a:endParaRPr>
              <a:solidFill>
                <a:srgbClr val="666666"/>
              </a:solidFill>
            </a:endParaRPr>
          </a:p>
        </p:txBody>
      </p:sp>
      <p:sp>
        <p:nvSpPr>
          <p:cNvPr id="419" name="Google Shape;419;p66"/>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Модификация LM на обычном трансформере (декодере). Добавляется возможность посмотреть на репрезентации предыдущего сегмента → можно выучивать более длинные зависимости.</a:t>
            </a:r>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1600"/>
              </a:spcAft>
              <a:buNone/>
            </a:pPr>
            <a:r>
              <a:t/>
            </a:r>
            <a:endParaRPr/>
          </a:p>
        </p:txBody>
      </p:sp>
      <p:pic>
        <p:nvPicPr>
          <p:cNvPr id="420" name="Google Shape;420;p66"/>
          <p:cNvPicPr preferRelativeResize="0"/>
          <p:nvPr/>
        </p:nvPicPr>
        <p:blipFill rotWithShape="1">
          <a:blip r:embed="rId4">
            <a:alphaModFix/>
          </a:blip>
          <a:srcRect b="2372" l="0" r="0" t="0"/>
          <a:stretch/>
        </p:blipFill>
        <p:spPr>
          <a:xfrm>
            <a:off x="1464056" y="1786756"/>
            <a:ext cx="6215887" cy="31196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Transformer</a:t>
            </a:r>
            <a:endParaRPr/>
          </a:p>
        </p:txBody>
      </p:sp>
      <p:sp>
        <p:nvSpPr>
          <p:cNvPr id="426" name="Google Shape;426;p67"/>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 this work, we generalize a recently proposed model architecture based on self-attention, the Transformer, to a sequence modeling formulation of image generation with a tractable likelihood. By restricting the self-attention mechanism to attend to local neighborhoods we significantly increase the size of images the model can process in practice, despite maintaining significantly larger receptive fields per layer than typical convolutional neural networks. </a:t>
            </a:r>
            <a:endParaRPr/>
          </a:p>
        </p:txBody>
      </p:sp>
      <p:sp>
        <p:nvSpPr>
          <p:cNvPr id="427" name="Google Shape;427;p67"/>
          <p:cNvSpPr txBox="1"/>
          <p:nvPr/>
        </p:nvSpPr>
        <p:spPr>
          <a:xfrm>
            <a:off x="10150" y="4767450"/>
            <a:ext cx="91440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Image Transformer, </a:t>
            </a:r>
            <a:r>
              <a:rPr lang="en-GB" u="sng">
                <a:solidFill>
                  <a:schemeClr val="hlink"/>
                </a:solidFill>
                <a:hlinkClick r:id="rId3"/>
              </a:rPr>
              <a:t>https://arxiv.org/abs/1802.05751</a:t>
            </a:r>
            <a:r>
              <a:rPr lang="en-GB"/>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Working pipeline</a:t>
            </a:r>
            <a:endParaRPr/>
          </a:p>
        </p:txBody>
      </p:sp>
      <p:pic>
        <p:nvPicPr>
          <p:cNvPr id="116" name="Google Shape;116;p23"/>
          <p:cNvPicPr preferRelativeResize="0"/>
          <p:nvPr/>
        </p:nvPicPr>
        <p:blipFill>
          <a:blip r:embed="rId3">
            <a:alphaModFix/>
          </a:blip>
          <a:stretch>
            <a:fillRect/>
          </a:stretch>
        </p:blipFill>
        <p:spPr>
          <a:xfrm>
            <a:off x="1329988" y="593200"/>
            <a:ext cx="6520831" cy="4245500"/>
          </a:xfrm>
          <a:prstGeom prst="rect">
            <a:avLst/>
          </a:prstGeom>
          <a:noFill/>
          <a:ln>
            <a:noFill/>
          </a:ln>
        </p:spPr>
      </p:pic>
      <p:sp>
        <p:nvSpPr>
          <p:cNvPr id="117" name="Google Shape;117;p23"/>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http://jalammar.github.io/illustrated-transformer/</a:t>
            </a:r>
            <a:r>
              <a:rPr lang="en-GB">
                <a:solidFill>
                  <a:srgbClr val="666666"/>
                </a:solidFill>
              </a:rPr>
              <a:t> </a:t>
            </a:r>
            <a:endParaRPr>
              <a:solidFill>
                <a:srgbClr val="6666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8"/>
          <p:cNvSpPr txBox="1"/>
          <p:nvPr/>
        </p:nvSpPr>
        <p:spPr>
          <a:xfrm>
            <a:off x="10150" y="4767450"/>
            <a:ext cx="91440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Image Transformer, </a:t>
            </a:r>
            <a:r>
              <a:rPr lang="en-GB" u="sng">
                <a:solidFill>
                  <a:schemeClr val="hlink"/>
                </a:solidFill>
                <a:hlinkClick r:id="rId3"/>
              </a:rPr>
              <a:t>https://arxiv.org/abs/1802.05751</a:t>
            </a:r>
            <a:r>
              <a:rPr lang="en-GB"/>
              <a:t> </a:t>
            </a:r>
            <a:endParaRPr/>
          </a:p>
        </p:txBody>
      </p:sp>
      <p:pic>
        <p:nvPicPr>
          <p:cNvPr id="433" name="Google Shape;433;p68"/>
          <p:cNvPicPr preferRelativeResize="0"/>
          <p:nvPr/>
        </p:nvPicPr>
        <p:blipFill>
          <a:blip r:embed="rId4">
            <a:alphaModFix/>
          </a:blip>
          <a:stretch>
            <a:fillRect/>
          </a:stretch>
        </p:blipFill>
        <p:spPr>
          <a:xfrm>
            <a:off x="324038" y="0"/>
            <a:ext cx="8516223" cy="480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9"/>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Universal Transformer</a:t>
            </a:r>
            <a:endParaRPr/>
          </a:p>
        </p:txBody>
      </p:sp>
      <p:sp>
        <p:nvSpPr>
          <p:cNvPr id="439" name="Google Shape;439;p69"/>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“Universal Transformers” we extend the standard Transformer to be computationally universal (</a:t>
            </a:r>
            <a:r>
              <a:rPr b="1" lang="en-GB"/>
              <a:t>Turing complete</a:t>
            </a:r>
            <a:r>
              <a:rPr lang="en-GB"/>
              <a:t>) using a novel, efficient flavor of parallel-in-time recurrence which yields stronger results across a wider range of tasks.</a:t>
            </a:r>
            <a:endParaRPr/>
          </a:p>
          <a:p>
            <a:pPr indent="0" lvl="0" marL="0" rtl="0" algn="l">
              <a:spcBef>
                <a:spcPts val="1600"/>
              </a:spcBef>
              <a:spcAft>
                <a:spcPts val="0"/>
              </a:spcAft>
              <a:buNone/>
            </a:pPr>
            <a:r>
              <a:rPr lang="en-GB"/>
              <a:t>Crucially, where an RNN processes a sequence symbol-by-symbol (left to right), the Universal Transformer processes all symbols at the same time (like the Transformer), but then refines its interpretation of every symbol in parallel over a variable number of recurrent processing steps using self-attention.</a:t>
            </a:r>
            <a:endParaRPr/>
          </a:p>
          <a:p>
            <a:pPr indent="0" lvl="0" marL="0" rtl="0" algn="l">
              <a:spcBef>
                <a:spcPts val="1600"/>
              </a:spcBef>
              <a:spcAft>
                <a:spcPts val="1600"/>
              </a:spcAft>
              <a:buNone/>
            </a:pPr>
            <a:r>
              <a:rPr lang="en-GB"/>
              <a:t>This parallel-in-time recurrence mechanism is both faster than the serial recurrence used in RNNs, and also makes the Universal Transformer more powerful than the standard feedforward Transformer.</a:t>
            </a:r>
            <a:endParaRPr/>
          </a:p>
        </p:txBody>
      </p:sp>
      <p:sp>
        <p:nvSpPr>
          <p:cNvPr id="440" name="Google Shape;440;p69"/>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666666"/>
                </a:solidFill>
              </a:rPr>
              <a:t>Moving Beyond Translation with the Universal Transformer</a:t>
            </a:r>
            <a:endParaRPr>
              <a:solidFill>
                <a:srgbClr val="666666"/>
              </a:solidFill>
            </a:endParaRPr>
          </a:p>
          <a:p>
            <a:pPr indent="0" lvl="0" marL="0" rtl="0" algn="ctr">
              <a:spcBef>
                <a:spcPts val="0"/>
              </a:spcBef>
              <a:spcAft>
                <a:spcPts val="0"/>
              </a:spcAft>
              <a:buNone/>
            </a:pPr>
            <a:r>
              <a:rPr lang="en-GB" u="sng">
                <a:solidFill>
                  <a:schemeClr val="hlink"/>
                </a:solidFill>
                <a:hlinkClick r:id="rId3"/>
              </a:rPr>
              <a:t>https://ai.googleblog.com/2018/08/moving-beyond-translation-with.html</a:t>
            </a:r>
            <a:r>
              <a:rPr lang="en-GB">
                <a:solidFill>
                  <a:srgbClr val="666666"/>
                </a:solidFill>
              </a:rPr>
              <a:t>  </a:t>
            </a:r>
            <a:endParaRPr>
              <a:solidFill>
                <a:srgbClr val="6666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70"/>
          <p:cNvPicPr preferRelativeResize="0"/>
          <p:nvPr/>
        </p:nvPicPr>
        <p:blipFill>
          <a:blip r:embed="rId3">
            <a:alphaModFix/>
          </a:blip>
          <a:stretch>
            <a:fillRect/>
          </a:stretch>
        </p:blipFill>
        <p:spPr>
          <a:xfrm>
            <a:off x="0" y="544636"/>
            <a:ext cx="9143999" cy="4359027"/>
          </a:xfrm>
          <a:prstGeom prst="rect">
            <a:avLst/>
          </a:prstGeom>
          <a:noFill/>
          <a:ln>
            <a:noFill/>
          </a:ln>
        </p:spPr>
      </p:pic>
      <p:sp>
        <p:nvSpPr>
          <p:cNvPr id="446" name="Google Shape;446;p70"/>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Universal Transformer</a:t>
            </a:r>
            <a:endParaRPr/>
          </a:p>
        </p:txBody>
      </p:sp>
      <p:sp>
        <p:nvSpPr>
          <p:cNvPr id="447" name="Google Shape;447;p70"/>
          <p:cNvSpPr txBox="1"/>
          <p:nvPr/>
        </p:nvSpPr>
        <p:spPr>
          <a:xfrm>
            <a:off x="10150" y="4751275"/>
            <a:ext cx="9144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Universal Transformers, </a:t>
            </a:r>
            <a:r>
              <a:rPr lang="en-GB" u="sng">
                <a:solidFill>
                  <a:schemeClr val="hlink"/>
                </a:solidFill>
                <a:hlinkClick r:id="rId4"/>
              </a:rPr>
              <a:t>https://arxiv.org/abs/1807.03819</a:t>
            </a:r>
            <a:r>
              <a:rPr lang="en-GB">
                <a:solidFill>
                  <a:srgbClr val="666666"/>
                </a:solidFill>
              </a:rPr>
              <a:t> </a:t>
            </a:r>
            <a:endParaRPr>
              <a:solidFill>
                <a:srgbClr val="666666"/>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Universal Transformer</a:t>
            </a:r>
            <a:endParaRPr/>
          </a:p>
        </p:txBody>
      </p:sp>
      <p:sp>
        <p:nvSpPr>
          <p:cNvPr id="453" name="Google Shape;453;p71"/>
          <p:cNvSpPr txBox="1"/>
          <p:nvPr/>
        </p:nvSpPr>
        <p:spPr>
          <a:xfrm>
            <a:off x="10150" y="4751275"/>
            <a:ext cx="9144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Universal Transformers, </a:t>
            </a:r>
            <a:r>
              <a:rPr lang="en-GB" u="sng">
                <a:solidFill>
                  <a:schemeClr val="hlink"/>
                </a:solidFill>
                <a:hlinkClick r:id="rId3"/>
              </a:rPr>
              <a:t>https://arxiv.org/abs/1807.03819</a:t>
            </a:r>
            <a:r>
              <a:rPr lang="en-GB">
                <a:solidFill>
                  <a:srgbClr val="666666"/>
                </a:solidFill>
              </a:rPr>
              <a:t> </a:t>
            </a:r>
            <a:endParaRPr>
              <a:solidFill>
                <a:srgbClr val="666666"/>
              </a:solidFill>
            </a:endParaRPr>
          </a:p>
        </p:txBody>
      </p:sp>
      <p:pic>
        <p:nvPicPr>
          <p:cNvPr id="454" name="Google Shape;454;p71"/>
          <p:cNvPicPr preferRelativeResize="0"/>
          <p:nvPr/>
        </p:nvPicPr>
        <p:blipFill>
          <a:blip r:embed="rId4">
            <a:alphaModFix/>
          </a:blip>
          <a:stretch>
            <a:fillRect/>
          </a:stretch>
        </p:blipFill>
        <p:spPr>
          <a:xfrm>
            <a:off x="1388463" y="687700"/>
            <a:ext cx="6367075" cy="3996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Universal Transformer</a:t>
            </a:r>
            <a:endParaRPr/>
          </a:p>
        </p:txBody>
      </p:sp>
      <p:sp>
        <p:nvSpPr>
          <p:cNvPr id="460" name="Google Shape;460;p72"/>
          <p:cNvSpPr txBox="1"/>
          <p:nvPr/>
        </p:nvSpPr>
        <p:spPr>
          <a:xfrm>
            <a:off x="10150" y="4751275"/>
            <a:ext cx="9144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https://mostafadehghani.com/2019/05/05/universal-transformers/</a:t>
            </a:r>
            <a:r>
              <a:rPr lang="en-GB"/>
              <a:t> </a:t>
            </a:r>
            <a:endParaRPr>
              <a:solidFill>
                <a:srgbClr val="666666"/>
              </a:solidFill>
            </a:endParaRPr>
          </a:p>
        </p:txBody>
      </p:sp>
      <p:pic>
        <p:nvPicPr>
          <p:cNvPr id="461" name="Google Shape;461;p72"/>
          <p:cNvPicPr preferRelativeResize="0"/>
          <p:nvPr/>
        </p:nvPicPr>
        <p:blipFill>
          <a:blip r:embed="rId4">
            <a:alphaModFix/>
          </a:blip>
          <a:stretch>
            <a:fillRect/>
          </a:stretch>
        </p:blipFill>
        <p:spPr>
          <a:xfrm>
            <a:off x="655165" y="612625"/>
            <a:ext cx="7833674" cy="4106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BERT &amp; Co</a:t>
            </a:r>
            <a:endParaRPr/>
          </a:p>
        </p:txBody>
      </p:sp>
      <p:pic>
        <p:nvPicPr>
          <p:cNvPr id="467" name="Google Shape;467;p73"/>
          <p:cNvPicPr preferRelativeResize="0"/>
          <p:nvPr/>
        </p:nvPicPr>
        <p:blipFill rotWithShape="1">
          <a:blip r:embed="rId3">
            <a:alphaModFix/>
          </a:blip>
          <a:srcRect b="0" l="0" r="0" t="0"/>
          <a:stretch/>
        </p:blipFill>
        <p:spPr>
          <a:xfrm>
            <a:off x="6668775" y="6"/>
            <a:ext cx="2475225" cy="2475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4"/>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a:t>
            </a:r>
            <a:endParaRPr/>
          </a:p>
        </p:txBody>
      </p:sp>
      <p:sp>
        <p:nvSpPr>
          <p:cNvPr id="473" name="Google Shape;473;p74"/>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Bidirectional Encoder Representations from Transformers, or BERT.</a:t>
            </a:r>
            <a:endParaRPr/>
          </a:p>
          <a:p>
            <a:pPr indent="0" lvl="0" marL="0" rtl="0" algn="l">
              <a:spcBef>
                <a:spcPts val="1600"/>
              </a:spcBef>
              <a:spcAft>
                <a:spcPts val="0"/>
              </a:spcAft>
              <a:buNone/>
            </a:pPr>
            <a:r>
              <a:rPr lang="en-GB"/>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a:p>
          <a:p>
            <a:pPr indent="0" lvl="0" marL="0" rtl="0" algn="l">
              <a:spcBef>
                <a:spcPts val="1600"/>
              </a:spcBef>
              <a:spcAft>
                <a:spcPts val="0"/>
              </a:spcAft>
              <a:buNone/>
            </a:pPr>
            <a:r>
              <a:rPr lang="en-GB"/>
              <a:t>BERT uses only the encoder part of the Transformer.</a:t>
            </a:r>
            <a:endParaRPr/>
          </a:p>
          <a:p>
            <a:pPr indent="0" lvl="0" marL="0" rtl="0" algn="l">
              <a:spcBef>
                <a:spcPts val="1600"/>
              </a:spcBef>
              <a:spcAft>
                <a:spcPts val="1600"/>
              </a:spcAft>
              <a:buNone/>
            </a:pPr>
            <a:r>
              <a:t/>
            </a:r>
            <a:endParaRPr/>
          </a:p>
        </p:txBody>
      </p:sp>
      <p:sp>
        <p:nvSpPr>
          <p:cNvPr id="474" name="Google Shape;474;p74"/>
          <p:cNvSpPr txBox="1"/>
          <p:nvPr/>
        </p:nvSpPr>
        <p:spPr>
          <a:xfrm>
            <a:off x="10150" y="3985675"/>
            <a:ext cx="9144000" cy="11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Open Sourcing BERT: State-of-the-Art Pre-training for Natural Language Processing, </a:t>
            </a:r>
            <a:r>
              <a:rPr lang="en-GB" u="sng">
                <a:solidFill>
                  <a:schemeClr val="hlink"/>
                </a:solidFill>
                <a:hlinkClick r:id="rId3"/>
              </a:rPr>
              <a:t>https://ai.googleblog.com/2018/11/open-sourcing-bert-state-of-art-pre.html</a:t>
            </a:r>
            <a:r>
              <a:rPr lang="en-GB"/>
              <a:t> </a:t>
            </a:r>
            <a:endParaRPr/>
          </a:p>
          <a:p>
            <a:pPr indent="0" lvl="0" marL="0" rtl="0" algn="ctr">
              <a:spcBef>
                <a:spcPts val="0"/>
              </a:spcBef>
              <a:spcAft>
                <a:spcPts val="0"/>
              </a:spcAft>
              <a:buNone/>
            </a:pPr>
            <a:r>
              <a:rPr lang="en-GB"/>
              <a:t>Best NLP Model Ever? Google BERT Sets New Standards in 11 Language Tasks</a:t>
            </a:r>
            <a:endParaRPr/>
          </a:p>
          <a:p>
            <a:pPr indent="0" lvl="0" marL="0" rtl="0" algn="ctr">
              <a:spcBef>
                <a:spcPts val="0"/>
              </a:spcBef>
              <a:spcAft>
                <a:spcPts val="0"/>
              </a:spcAft>
              <a:buNone/>
            </a:pPr>
            <a:r>
              <a:rPr lang="en-GB" u="sng">
                <a:solidFill>
                  <a:schemeClr val="hlink"/>
                </a:solidFill>
                <a:hlinkClick r:id="rId4"/>
              </a:rPr>
              <a:t>https://medium.com/syncedreview/best-nlp-model-ever-google-bert-sets-new-standards-in-11-language-tasks-4a2a189bc155</a:t>
            </a:r>
            <a:r>
              <a:rPr lang="en-GB"/>
              <a:t> </a:t>
            </a:r>
            <a:endParaRPr/>
          </a:p>
        </p:txBody>
      </p:sp>
      <p:pic>
        <p:nvPicPr>
          <p:cNvPr id="475" name="Google Shape;475;p74"/>
          <p:cNvPicPr preferRelativeResize="0"/>
          <p:nvPr/>
        </p:nvPicPr>
        <p:blipFill rotWithShape="1">
          <a:blip r:embed="rId5">
            <a:alphaModFix amt="26000"/>
          </a:blip>
          <a:srcRect b="0" l="0" r="0" t="0"/>
          <a:stretch/>
        </p:blipFill>
        <p:spPr>
          <a:xfrm>
            <a:off x="6668775" y="6"/>
            <a:ext cx="2475225" cy="247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75"/>
          <p:cNvPicPr preferRelativeResize="0"/>
          <p:nvPr/>
        </p:nvPicPr>
        <p:blipFill>
          <a:blip r:embed="rId3">
            <a:alphaModFix/>
          </a:blip>
          <a:stretch>
            <a:fillRect/>
          </a:stretch>
        </p:blipFill>
        <p:spPr>
          <a:xfrm>
            <a:off x="-29075" y="1005632"/>
            <a:ext cx="9173077" cy="3618269"/>
          </a:xfrm>
          <a:prstGeom prst="rect">
            <a:avLst/>
          </a:prstGeom>
          <a:noFill/>
          <a:ln>
            <a:noFill/>
          </a:ln>
        </p:spPr>
      </p:pic>
      <p:sp>
        <p:nvSpPr>
          <p:cNvPr id="481" name="Google Shape;481;p75"/>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a:t>
            </a:r>
            <a:endParaRPr/>
          </a:p>
        </p:txBody>
      </p:sp>
      <p:sp>
        <p:nvSpPr>
          <p:cNvPr id="482" name="Google Shape;482;p75"/>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Bidirectional Encoder Representations from Transformers, or BERT</a:t>
            </a:r>
            <a:endParaRPr/>
          </a:p>
        </p:txBody>
      </p:sp>
      <p:sp>
        <p:nvSpPr>
          <p:cNvPr id="483" name="Google Shape;483;p75"/>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BERT: Pre-training of Deep Bidirectional Transformers for Language Understanding, </a:t>
            </a:r>
            <a:r>
              <a:rPr lang="en-GB" u="sng">
                <a:solidFill>
                  <a:schemeClr val="hlink"/>
                </a:solidFill>
                <a:hlinkClick r:id="rId4"/>
              </a:rPr>
              <a:t>https://arxiv.org/abs/1810.04805</a:t>
            </a:r>
            <a:r>
              <a:rPr lang="en-GB">
                <a:solidFill>
                  <a:srgbClr val="666666"/>
                </a:solidFill>
              </a:rPr>
              <a:t> </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6"/>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Pre-training tasks:</a:t>
            </a:r>
            <a:endParaRPr/>
          </a:p>
          <a:p>
            <a:pPr indent="-342900" lvl="0" marL="457200" rtl="0" algn="l">
              <a:spcBef>
                <a:spcPts val="1600"/>
              </a:spcBef>
              <a:spcAft>
                <a:spcPts val="0"/>
              </a:spcAft>
              <a:buSzPts val="1800"/>
              <a:buChar char="●"/>
            </a:pPr>
            <a:r>
              <a:rPr b="1" lang="en-GB"/>
              <a:t>Masked Language Model</a:t>
            </a:r>
            <a:r>
              <a:rPr lang="en-GB"/>
              <a:t>: predict random words from within the sequence, </a:t>
            </a:r>
            <a:r>
              <a:rPr lang="en-GB"/>
              <a:t>not the next word for a sequence of words.</a:t>
            </a:r>
            <a:endParaRPr/>
          </a:p>
          <a:p>
            <a:pPr indent="-342900" lvl="0" marL="457200" rtl="0" algn="l">
              <a:spcBef>
                <a:spcPts val="0"/>
              </a:spcBef>
              <a:spcAft>
                <a:spcPts val="0"/>
              </a:spcAft>
              <a:buSzPts val="1800"/>
              <a:buChar char="●"/>
            </a:pPr>
            <a:r>
              <a:rPr b="1" lang="en-GB"/>
              <a:t>Next Sentence Prediction</a:t>
            </a:r>
            <a:r>
              <a:rPr lang="en-GB"/>
              <a:t>: give the model two sentences and ask it to predict if the second sentence follows the first in a corpus or not.</a:t>
            </a:r>
            <a:endParaRPr/>
          </a:p>
          <a:p>
            <a:pPr indent="0" lvl="0" marL="0" rtl="0" algn="l">
              <a:spcBef>
                <a:spcPts val="1600"/>
              </a:spcBef>
              <a:spcAft>
                <a:spcPts val="0"/>
              </a:spcAft>
              <a:buNone/>
            </a:pPr>
            <a:r>
              <a:rPr i="1" lang="en-GB"/>
              <a:t>Input = </a:t>
            </a:r>
            <a:endParaRPr i="1"/>
          </a:p>
          <a:p>
            <a:pPr indent="0" lvl="0" marL="0" rtl="0" algn="l">
              <a:spcBef>
                <a:spcPts val="1600"/>
              </a:spcBef>
              <a:spcAft>
                <a:spcPts val="1600"/>
              </a:spcAft>
              <a:buNone/>
            </a:pPr>
            <a:r>
              <a:rPr i="1" lang="en-GB"/>
              <a:t>[CLS] the man went to [MASK] store [SEP] he bought a gallon [MASK] milk [SEP]</a:t>
            </a:r>
            <a:endParaRPr i="1"/>
          </a:p>
        </p:txBody>
      </p:sp>
      <p:sp>
        <p:nvSpPr>
          <p:cNvPr id="489" name="Google Shape;489;p76"/>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a:t>
            </a:r>
            <a:endParaRPr/>
          </a:p>
        </p:txBody>
      </p:sp>
      <p:sp>
        <p:nvSpPr>
          <p:cNvPr id="490" name="Google Shape;490;p76"/>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7"/>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masked language model</a:t>
            </a:r>
            <a:endParaRPr/>
          </a:p>
          <a:p>
            <a:pPr indent="0" lvl="0" marL="0" rtl="0" algn="l">
              <a:spcBef>
                <a:spcPts val="0"/>
              </a:spcBef>
              <a:spcAft>
                <a:spcPts val="0"/>
              </a:spcAft>
              <a:buNone/>
            </a:pPr>
            <a:r>
              <a:t/>
            </a:r>
            <a:endParaRPr/>
          </a:p>
        </p:txBody>
      </p:sp>
      <p:sp>
        <p:nvSpPr>
          <p:cNvPr id="496" name="Google Shape;496;p77"/>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77"/>
          <p:cNvSpPr txBox="1"/>
          <p:nvPr/>
        </p:nvSpPr>
        <p:spPr>
          <a:xfrm>
            <a:off x="10150" y="4766600"/>
            <a:ext cx="91440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https://jalammar.github.io/illustrated-bert/</a:t>
            </a:r>
            <a:r>
              <a:rPr lang="en-GB">
                <a:solidFill>
                  <a:srgbClr val="666666"/>
                </a:solidFill>
              </a:rPr>
              <a:t> </a:t>
            </a:r>
            <a:endParaRPr>
              <a:solidFill>
                <a:srgbClr val="666666"/>
              </a:solidFill>
            </a:endParaRPr>
          </a:p>
        </p:txBody>
      </p:sp>
      <p:pic>
        <p:nvPicPr>
          <p:cNvPr id="498" name="Google Shape;498;p77"/>
          <p:cNvPicPr preferRelativeResize="0"/>
          <p:nvPr/>
        </p:nvPicPr>
        <p:blipFill>
          <a:blip r:embed="rId4">
            <a:alphaModFix/>
          </a:blip>
          <a:stretch>
            <a:fillRect/>
          </a:stretch>
        </p:blipFill>
        <p:spPr>
          <a:xfrm>
            <a:off x="1466775" y="627525"/>
            <a:ext cx="6210449" cy="408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3">
            <a:alphaModFix/>
          </a:blip>
          <a:stretch>
            <a:fillRect/>
          </a:stretch>
        </p:blipFill>
        <p:spPr>
          <a:xfrm>
            <a:off x="5286388" y="0"/>
            <a:ext cx="3857625" cy="5143500"/>
          </a:xfrm>
          <a:prstGeom prst="rect">
            <a:avLst/>
          </a:prstGeom>
          <a:noFill/>
          <a:ln>
            <a:noFill/>
          </a:ln>
        </p:spPr>
      </p:pic>
      <p:sp>
        <p:nvSpPr>
          <p:cNvPr id="123" name="Google Shape;123;p24"/>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Inputs</a:t>
            </a:r>
            <a:endParaRPr/>
          </a:p>
        </p:txBody>
      </p:sp>
      <p:sp>
        <p:nvSpPr>
          <p:cNvPr id="124" name="Google Shape;124;p24"/>
          <p:cNvSpPr txBox="1"/>
          <p:nvPr/>
        </p:nvSpPr>
        <p:spPr>
          <a:xfrm>
            <a:off x="273400" y="693000"/>
            <a:ext cx="53457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GB" sz="1800">
                <a:solidFill>
                  <a:srgbClr val="434343"/>
                </a:solidFill>
              </a:rPr>
              <a:t>The initial inputs to the encoder are the embeddings of the input sequence, and the initial inputs to the decoder are the embeddings of the outputs up to that point.</a:t>
            </a:r>
            <a:endParaRPr sz="1800">
              <a:solidFill>
                <a:srgbClr val="434343"/>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8"/>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n</a:t>
            </a:r>
            <a:r>
              <a:rPr lang="en-GB"/>
              <a:t>ext sentence prediction</a:t>
            </a:r>
            <a:endParaRPr/>
          </a:p>
          <a:p>
            <a:pPr indent="0" lvl="0" marL="0" rtl="0" algn="l">
              <a:spcBef>
                <a:spcPts val="0"/>
              </a:spcBef>
              <a:spcAft>
                <a:spcPts val="0"/>
              </a:spcAft>
              <a:buNone/>
            </a:pPr>
            <a:r>
              <a:t/>
            </a:r>
            <a:endParaRPr/>
          </a:p>
        </p:txBody>
      </p:sp>
      <p:sp>
        <p:nvSpPr>
          <p:cNvPr id="504" name="Google Shape;504;p78"/>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78"/>
          <p:cNvSpPr txBox="1"/>
          <p:nvPr/>
        </p:nvSpPr>
        <p:spPr>
          <a:xfrm>
            <a:off x="10150" y="4766600"/>
            <a:ext cx="91440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https://jalammar.github.io/illustrated-bert/</a:t>
            </a:r>
            <a:r>
              <a:rPr lang="en-GB">
                <a:solidFill>
                  <a:srgbClr val="666666"/>
                </a:solidFill>
              </a:rPr>
              <a:t> </a:t>
            </a:r>
            <a:endParaRPr>
              <a:solidFill>
                <a:srgbClr val="666666"/>
              </a:solidFill>
            </a:endParaRPr>
          </a:p>
        </p:txBody>
      </p:sp>
      <p:pic>
        <p:nvPicPr>
          <p:cNvPr id="506" name="Google Shape;506;p78"/>
          <p:cNvPicPr preferRelativeResize="0"/>
          <p:nvPr/>
        </p:nvPicPr>
        <p:blipFill>
          <a:blip r:embed="rId4">
            <a:alphaModFix/>
          </a:blip>
          <a:stretch>
            <a:fillRect/>
          </a:stretch>
        </p:blipFill>
        <p:spPr>
          <a:xfrm>
            <a:off x="1674650" y="728088"/>
            <a:ext cx="5815001" cy="3998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a:t>
            </a:r>
            <a:endParaRPr/>
          </a:p>
        </p:txBody>
      </p:sp>
      <p:sp>
        <p:nvSpPr>
          <p:cNvPr id="512" name="Google Shape;512;p79"/>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use:</a:t>
            </a:r>
            <a:endParaRPr/>
          </a:p>
          <a:p>
            <a:pPr indent="-342900" lvl="0" marL="457200" rtl="0" algn="l">
              <a:spcBef>
                <a:spcPts val="1600"/>
              </a:spcBef>
              <a:spcAft>
                <a:spcPts val="0"/>
              </a:spcAft>
              <a:buSzPts val="1800"/>
              <a:buChar char="●"/>
            </a:pPr>
            <a:r>
              <a:rPr b="1" lang="en-GB"/>
              <a:t>Fine-tuning </a:t>
            </a:r>
            <a:r>
              <a:rPr b="1" lang="en-GB"/>
              <a:t>approach</a:t>
            </a:r>
            <a:r>
              <a:rPr lang="en-GB"/>
              <a:t>: pre-train some model architecture on a LM objective before fine-tuning that same model for a supervised downstream task. </a:t>
            </a:r>
            <a:endParaRPr/>
          </a:p>
          <a:p>
            <a:pPr indent="-317500" lvl="1" marL="914400" rtl="0" algn="l">
              <a:spcBef>
                <a:spcPts val="0"/>
              </a:spcBef>
              <a:spcAft>
                <a:spcPts val="0"/>
              </a:spcAft>
              <a:buSzPts val="1400"/>
              <a:buChar char="○"/>
            </a:pPr>
            <a:r>
              <a:rPr lang="en-GB"/>
              <a:t>Our task specific models are formed by incorporating BERT with one additional output layer, so a minimal number of parameters need to be learned from scratch.  </a:t>
            </a:r>
            <a:endParaRPr/>
          </a:p>
          <a:p>
            <a:pPr indent="-342900" lvl="0" marL="457200" rtl="0" algn="l">
              <a:spcBef>
                <a:spcPts val="0"/>
              </a:spcBef>
              <a:spcAft>
                <a:spcPts val="0"/>
              </a:spcAft>
              <a:buSzPts val="1800"/>
              <a:buChar char="●"/>
            </a:pPr>
            <a:r>
              <a:rPr b="1" lang="en-GB"/>
              <a:t>F</a:t>
            </a:r>
            <a:r>
              <a:rPr b="1" lang="en-GB"/>
              <a:t>eature-based approach</a:t>
            </a:r>
            <a:r>
              <a:rPr lang="en-GB"/>
              <a:t>: learned representations are typically used as features in a downstream model. </a:t>
            </a:r>
            <a:endParaRPr/>
          </a:p>
          <a:p>
            <a:pPr indent="-317500" lvl="1" marL="914400" rtl="0" algn="l">
              <a:spcBef>
                <a:spcPts val="0"/>
              </a:spcBef>
              <a:spcAft>
                <a:spcPts val="0"/>
              </a:spcAft>
              <a:buSzPts val="1400"/>
              <a:buChar char="○"/>
            </a:pPr>
            <a:r>
              <a:rPr lang="en-GB"/>
              <a:t>Not all NLP tasks can be easily be represented by a Transformer encoder architecture, and therefore require a task-specific model architecture to be added.</a:t>
            </a:r>
            <a:endParaRPr/>
          </a:p>
          <a:p>
            <a:pPr indent="-317500" lvl="1" marL="914400" rtl="0" algn="l">
              <a:spcBef>
                <a:spcPts val="0"/>
              </a:spcBef>
              <a:spcAft>
                <a:spcPts val="0"/>
              </a:spcAft>
              <a:buSzPts val="1400"/>
              <a:buChar char="○"/>
            </a:pPr>
            <a:r>
              <a:rPr lang="en-GB"/>
              <a:t>There are major computational benefits to being able to pre-compute an expensive representation of the training data once and then run many experiments with less expensive models on top of this representation</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513" name="Google Shape;513;p79"/>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0"/>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using fine-tuning approach</a:t>
            </a:r>
            <a:endParaRPr/>
          </a:p>
        </p:txBody>
      </p:sp>
      <p:sp>
        <p:nvSpPr>
          <p:cNvPr id="519" name="Google Shape;519;p80"/>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20" name="Google Shape;520;p80"/>
          <p:cNvPicPr preferRelativeResize="0"/>
          <p:nvPr/>
        </p:nvPicPr>
        <p:blipFill rotWithShape="1">
          <a:blip r:embed="rId3">
            <a:alphaModFix/>
          </a:blip>
          <a:srcRect b="47758" l="0" r="0" t="0"/>
          <a:stretch/>
        </p:blipFill>
        <p:spPr>
          <a:xfrm>
            <a:off x="422275" y="620772"/>
            <a:ext cx="8357749" cy="42640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using fine-tuning approach</a:t>
            </a:r>
            <a:endParaRPr/>
          </a:p>
          <a:p>
            <a:pPr indent="0" lvl="0" marL="0" rtl="0" algn="l">
              <a:spcBef>
                <a:spcPts val="0"/>
              </a:spcBef>
              <a:spcAft>
                <a:spcPts val="0"/>
              </a:spcAft>
              <a:buNone/>
            </a:pPr>
            <a:r>
              <a:t/>
            </a:r>
            <a:endParaRPr/>
          </a:p>
        </p:txBody>
      </p:sp>
      <p:sp>
        <p:nvSpPr>
          <p:cNvPr id="526" name="Google Shape;526;p81"/>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27" name="Google Shape;527;p81"/>
          <p:cNvPicPr preferRelativeResize="0"/>
          <p:nvPr/>
        </p:nvPicPr>
        <p:blipFill rotWithShape="1">
          <a:blip r:embed="rId3">
            <a:alphaModFix/>
          </a:blip>
          <a:srcRect b="0" l="0" r="0" t="52392"/>
          <a:stretch/>
        </p:blipFill>
        <p:spPr>
          <a:xfrm>
            <a:off x="252300" y="687695"/>
            <a:ext cx="8813801" cy="4097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2"/>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feature extraction</a:t>
            </a:r>
            <a:endParaRPr/>
          </a:p>
          <a:p>
            <a:pPr indent="0" lvl="0" marL="0" rtl="0" algn="l">
              <a:spcBef>
                <a:spcPts val="0"/>
              </a:spcBef>
              <a:spcAft>
                <a:spcPts val="0"/>
              </a:spcAft>
              <a:buNone/>
            </a:pPr>
            <a:r>
              <a:t/>
            </a:r>
            <a:endParaRPr/>
          </a:p>
        </p:txBody>
      </p:sp>
      <p:sp>
        <p:nvSpPr>
          <p:cNvPr id="533" name="Google Shape;533;p82"/>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34" name="Google Shape;534;p82"/>
          <p:cNvPicPr preferRelativeResize="0"/>
          <p:nvPr/>
        </p:nvPicPr>
        <p:blipFill>
          <a:blip r:embed="rId3">
            <a:alphaModFix/>
          </a:blip>
          <a:stretch>
            <a:fillRect/>
          </a:stretch>
        </p:blipFill>
        <p:spPr>
          <a:xfrm>
            <a:off x="1059175" y="687700"/>
            <a:ext cx="7025656" cy="3902050"/>
          </a:xfrm>
          <a:prstGeom prst="rect">
            <a:avLst/>
          </a:prstGeom>
          <a:noFill/>
          <a:ln>
            <a:noFill/>
          </a:ln>
        </p:spPr>
      </p:pic>
      <p:sp>
        <p:nvSpPr>
          <p:cNvPr id="535" name="Google Shape;535;p82"/>
          <p:cNvSpPr txBox="1"/>
          <p:nvPr/>
        </p:nvSpPr>
        <p:spPr>
          <a:xfrm>
            <a:off x="10150" y="4766600"/>
            <a:ext cx="91440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4"/>
              </a:rPr>
              <a:t>https://jalammar.github.io/illustrated-bert/</a:t>
            </a:r>
            <a:r>
              <a:rPr lang="en-GB">
                <a:solidFill>
                  <a:srgbClr val="666666"/>
                </a:solidFill>
              </a:rPr>
              <a:t> </a:t>
            </a:r>
            <a:endParaRPr>
              <a:solidFill>
                <a:srgbClr val="66666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BERT: feature extraction</a:t>
            </a:r>
            <a:endParaRPr/>
          </a:p>
          <a:p>
            <a:pPr indent="0" lvl="0" marL="0" rtl="0" algn="l">
              <a:spcBef>
                <a:spcPts val="0"/>
              </a:spcBef>
              <a:spcAft>
                <a:spcPts val="0"/>
              </a:spcAft>
              <a:buNone/>
            </a:pPr>
            <a:r>
              <a:t/>
            </a:r>
            <a:endParaRPr/>
          </a:p>
        </p:txBody>
      </p:sp>
      <p:sp>
        <p:nvSpPr>
          <p:cNvPr id="541" name="Google Shape;541;p83"/>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83"/>
          <p:cNvSpPr txBox="1"/>
          <p:nvPr/>
        </p:nvSpPr>
        <p:spPr>
          <a:xfrm>
            <a:off x="10150" y="4766600"/>
            <a:ext cx="91440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https://jalammar.github.io/illustrated-bert/</a:t>
            </a:r>
            <a:r>
              <a:rPr lang="en-GB">
                <a:solidFill>
                  <a:srgbClr val="666666"/>
                </a:solidFill>
              </a:rPr>
              <a:t> </a:t>
            </a:r>
            <a:endParaRPr>
              <a:solidFill>
                <a:srgbClr val="666666"/>
              </a:solidFill>
            </a:endParaRPr>
          </a:p>
        </p:txBody>
      </p:sp>
      <p:pic>
        <p:nvPicPr>
          <p:cNvPr id="543" name="Google Shape;543;p83"/>
          <p:cNvPicPr preferRelativeResize="0"/>
          <p:nvPr/>
        </p:nvPicPr>
        <p:blipFill>
          <a:blip r:embed="rId4">
            <a:alphaModFix/>
          </a:blip>
          <a:stretch>
            <a:fillRect/>
          </a:stretch>
        </p:blipFill>
        <p:spPr>
          <a:xfrm>
            <a:off x="1214575" y="687700"/>
            <a:ext cx="6735151" cy="406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4"/>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XLNet: Permutation Language Modeling</a:t>
            </a:r>
            <a:endParaRPr/>
          </a:p>
          <a:p>
            <a:pPr indent="0" lvl="0" marL="0" rtl="0" algn="l">
              <a:spcBef>
                <a:spcPts val="0"/>
              </a:spcBef>
              <a:spcAft>
                <a:spcPts val="0"/>
              </a:spcAft>
              <a:buNone/>
            </a:pPr>
            <a:r>
              <a:t/>
            </a:r>
            <a:endParaRPr/>
          </a:p>
        </p:txBody>
      </p:sp>
      <p:sp>
        <p:nvSpPr>
          <p:cNvPr id="549" name="Google Shape;549;p84"/>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84"/>
          <p:cNvSpPr txBox="1"/>
          <p:nvPr/>
        </p:nvSpPr>
        <p:spPr>
          <a:xfrm>
            <a:off x="10150" y="4520000"/>
            <a:ext cx="91440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666666"/>
                </a:solidFill>
              </a:rPr>
              <a:t>XLNet: Generalized Autoregressive Pretraining for Language Understanding</a:t>
            </a:r>
            <a:endParaRPr>
              <a:solidFill>
                <a:srgbClr val="666666"/>
              </a:solidFill>
            </a:endParaRPr>
          </a:p>
          <a:p>
            <a:pPr indent="0" lvl="0" marL="0" rtl="0" algn="ctr">
              <a:spcBef>
                <a:spcPts val="0"/>
              </a:spcBef>
              <a:spcAft>
                <a:spcPts val="0"/>
              </a:spcAft>
              <a:buClr>
                <a:schemeClr val="dk1"/>
              </a:buClr>
              <a:buSzPts val="1100"/>
              <a:buFont typeface="Arial"/>
              <a:buNone/>
            </a:pPr>
            <a:r>
              <a:rPr lang="en-GB" u="sng">
                <a:solidFill>
                  <a:schemeClr val="hlink"/>
                </a:solidFill>
                <a:hlinkClick r:id="rId3"/>
              </a:rPr>
              <a:t>https://arxiv.org/abs/1906.08237</a:t>
            </a:r>
            <a:r>
              <a:rPr lang="en-GB">
                <a:solidFill>
                  <a:srgbClr val="666666"/>
                </a:solidFill>
              </a:rPr>
              <a:t>  </a:t>
            </a:r>
            <a:endParaRPr>
              <a:solidFill>
                <a:srgbClr val="666666"/>
              </a:solidFill>
            </a:endParaRPr>
          </a:p>
          <a:p>
            <a:pPr indent="0" lvl="0" marL="0" rtl="0" algn="ctr">
              <a:spcBef>
                <a:spcPts val="0"/>
              </a:spcBef>
              <a:spcAft>
                <a:spcPts val="0"/>
              </a:spcAft>
              <a:buClr>
                <a:schemeClr val="dk1"/>
              </a:buClr>
              <a:buSzPts val="1100"/>
              <a:buFont typeface="Arial"/>
              <a:buNone/>
            </a:pPr>
            <a:r>
              <a:t/>
            </a:r>
            <a:endParaRPr>
              <a:solidFill>
                <a:srgbClr val="666666"/>
              </a:solidFill>
            </a:endParaRPr>
          </a:p>
          <a:p>
            <a:pPr indent="0" lvl="0" marL="0" rtl="0" algn="ctr">
              <a:spcBef>
                <a:spcPts val="0"/>
              </a:spcBef>
              <a:spcAft>
                <a:spcPts val="0"/>
              </a:spcAft>
              <a:buNone/>
            </a:pPr>
            <a:r>
              <a:t/>
            </a:r>
            <a:endParaRPr>
              <a:solidFill>
                <a:srgbClr val="666666"/>
              </a:solidFill>
            </a:endParaRPr>
          </a:p>
        </p:txBody>
      </p:sp>
      <p:pic>
        <p:nvPicPr>
          <p:cNvPr id="551" name="Google Shape;551;p84"/>
          <p:cNvPicPr preferRelativeResize="0"/>
          <p:nvPr/>
        </p:nvPicPr>
        <p:blipFill rotWithShape="1">
          <a:blip r:embed="rId4">
            <a:alphaModFix/>
          </a:blip>
          <a:srcRect b="0" l="0" r="0" t="0"/>
          <a:stretch/>
        </p:blipFill>
        <p:spPr>
          <a:xfrm>
            <a:off x="5347522" y="952856"/>
            <a:ext cx="3713080" cy="3133389"/>
          </a:xfrm>
          <a:prstGeom prst="rect">
            <a:avLst/>
          </a:prstGeom>
          <a:noFill/>
          <a:ln>
            <a:noFill/>
          </a:ln>
        </p:spPr>
      </p:pic>
      <p:sp>
        <p:nvSpPr>
          <p:cNvPr id="552" name="Google Shape;552;p84"/>
          <p:cNvSpPr txBox="1"/>
          <p:nvPr>
            <p:ph idx="1" type="body"/>
          </p:nvPr>
        </p:nvSpPr>
        <p:spPr>
          <a:xfrm>
            <a:off x="311700" y="693000"/>
            <a:ext cx="8520600" cy="39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BERT — это, по сути, denoising autoencoder. Он не учитывает взаимозависимость маскируемых слов.</a:t>
            </a:r>
            <a:endParaRPr/>
          </a:p>
          <a:p>
            <a:pPr indent="0" lvl="0" marL="0" rtl="0" algn="l">
              <a:spcBef>
                <a:spcPts val="1600"/>
              </a:spcBef>
              <a:spcAft>
                <a:spcPts val="0"/>
              </a:spcAft>
              <a:buClr>
                <a:schemeClr val="dk1"/>
              </a:buClr>
              <a:buSzPts val="1100"/>
              <a:buFont typeface="Arial"/>
              <a:buNone/>
            </a:pPr>
            <a:r>
              <a:rPr lang="en-GB"/>
              <a:t>Традиционные LM не видят правый контекст.</a:t>
            </a:r>
            <a:endParaRPr/>
          </a:p>
          <a:p>
            <a:pPr indent="0" lvl="0" marL="0" rtl="0" algn="l">
              <a:spcBef>
                <a:spcPts val="1600"/>
              </a:spcBef>
              <a:spcAft>
                <a:spcPts val="0"/>
              </a:spcAft>
              <a:buClr>
                <a:schemeClr val="dk1"/>
              </a:buClr>
              <a:buSzPts val="1100"/>
              <a:buFont typeface="Arial"/>
              <a:buNone/>
            </a:pPr>
            <a:r>
              <a:rPr lang="en-GB"/>
              <a:t>Как устранить проблемы этих методов?</a:t>
            </a:r>
            <a:endParaRPr/>
          </a:p>
          <a:p>
            <a:pPr indent="0" lvl="0" marL="0" rtl="0" algn="l">
              <a:spcBef>
                <a:spcPts val="1600"/>
              </a:spcBef>
              <a:spcAft>
                <a:spcPts val="0"/>
              </a:spcAft>
              <a:buClr>
                <a:schemeClr val="dk1"/>
              </a:buClr>
              <a:buSzPts val="1100"/>
              <a:buFont typeface="Arial"/>
              <a:buNone/>
            </a:pPr>
            <a:r>
              <a:rPr lang="en-GB"/>
              <a:t>Берём в качестве левого контекста различные </a:t>
            </a:r>
            <a:br>
              <a:rPr lang="en-GB"/>
            </a:br>
            <a:r>
              <a:rPr lang="en-GB"/>
              <a:t>перестановки слов во всём предложении.</a:t>
            </a:r>
            <a:endParaRPr/>
          </a:p>
          <a:p>
            <a:pPr indent="0" lvl="0" marL="0" rtl="0" algn="l">
              <a:spcBef>
                <a:spcPts val="1600"/>
              </a:spcBef>
              <a:spcAft>
                <a:spcPts val="0"/>
              </a:spcAft>
              <a:buClr>
                <a:schemeClr val="dk1"/>
              </a:buClr>
              <a:buSzPts val="1100"/>
              <a:buFont typeface="Arial"/>
              <a:buNone/>
            </a:pPr>
            <a:r>
              <a:rPr lang="en-GB"/>
              <a:t>XLNet = Transformer-XL + PLM</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5"/>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RoBERTa: A Robustly Optimized BERT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58" name="Google Shape;558;p85"/>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p85"/>
          <p:cNvSpPr txBox="1"/>
          <p:nvPr/>
        </p:nvSpPr>
        <p:spPr>
          <a:xfrm>
            <a:off x="10150" y="4443925"/>
            <a:ext cx="9144000" cy="6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https://arxiv.org/abs/1907.11692</a:t>
            </a:r>
            <a:r>
              <a:rPr lang="en-GB">
                <a:solidFill>
                  <a:srgbClr val="666666"/>
                </a:solidFill>
              </a:rPr>
              <a:t> </a:t>
            </a:r>
            <a:endParaRPr>
              <a:solidFill>
                <a:srgbClr val="666666"/>
              </a:solidFill>
            </a:endParaRPr>
          </a:p>
          <a:p>
            <a:pPr indent="0" lvl="0" marL="0" rtl="0" algn="ctr">
              <a:spcBef>
                <a:spcPts val="0"/>
              </a:spcBef>
              <a:spcAft>
                <a:spcPts val="0"/>
              </a:spcAft>
              <a:buNone/>
            </a:pPr>
            <a:r>
              <a:rPr lang="en-GB" u="sng">
                <a:solidFill>
                  <a:schemeClr val="hlink"/>
                </a:solidFill>
                <a:hlinkClick r:id="rId4"/>
              </a:rPr>
              <a:t>https://blog.inten.to/papers-roberta-a-robustly-optimized-bert-pretraining-approach-7449bc5423e7</a:t>
            </a:r>
            <a:r>
              <a:rPr lang="en-GB">
                <a:solidFill>
                  <a:srgbClr val="666666"/>
                </a:solidFill>
              </a:rPr>
              <a:t> </a:t>
            </a:r>
            <a:endParaRPr>
              <a:solidFill>
                <a:srgbClr val="666666"/>
              </a:solidFill>
            </a:endParaRPr>
          </a:p>
        </p:txBody>
      </p:sp>
      <p:sp>
        <p:nvSpPr>
          <p:cNvPr id="560" name="Google Shape;560;p85"/>
          <p:cNvSpPr txBox="1"/>
          <p:nvPr>
            <p:ph idx="1" type="body"/>
          </p:nvPr>
        </p:nvSpPr>
        <p:spPr>
          <a:xfrm>
            <a:off x="311700" y="693000"/>
            <a:ext cx="8520600" cy="38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BERT был “недотюнен”.</a:t>
            </a:r>
            <a:endParaRPr/>
          </a:p>
          <a:p>
            <a:pPr indent="0" lvl="0" marL="0" rtl="0" algn="l">
              <a:spcBef>
                <a:spcPts val="1600"/>
              </a:spcBef>
              <a:spcAft>
                <a:spcPts val="0"/>
              </a:spcAft>
              <a:buClr>
                <a:schemeClr val="dk1"/>
              </a:buClr>
              <a:buSzPts val="1100"/>
              <a:buFont typeface="Arial"/>
              <a:buNone/>
            </a:pPr>
            <a:r>
              <a:rPr lang="en-GB"/>
              <a:t>Улучшения:</a:t>
            </a:r>
            <a:endParaRPr/>
          </a:p>
          <a:p>
            <a:pPr indent="-342900" lvl="0" marL="457200" rtl="0" algn="l">
              <a:spcBef>
                <a:spcPts val="1600"/>
              </a:spcBef>
              <a:spcAft>
                <a:spcPts val="0"/>
              </a:spcAft>
              <a:buSzPts val="1800"/>
              <a:buChar char="●"/>
            </a:pPr>
            <a:r>
              <a:rPr lang="en-GB"/>
              <a:t>Взять больше данных, тренировать дольше</a:t>
            </a:r>
            <a:endParaRPr/>
          </a:p>
          <a:p>
            <a:pPr indent="-342900" lvl="0" marL="457200" rtl="0" algn="l">
              <a:spcBef>
                <a:spcPts val="0"/>
              </a:spcBef>
              <a:spcAft>
                <a:spcPts val="0"/>
              </a:spcAft>
              <a:buSzPts val="1800"/>
              <a:buChar char="●"/>
            </a:pPr>
            <a:r>
              <a:rPr lang="en-GB"/>
              <a:t>Next sentence prediction лишний</a:t>
            </a:r>
            <a:endParaRPr/>
          </a:p>
          <a:p>
            <a:pPr indent="-342900" lvl="0" marL="457200" rtl="0" algn="l">
              <a:spcBef>
                <a:spcPts val="0"/>
              </a:spcBef>
              <a:spcAft>
                <a:spcPts val="0"/>
              </a:spcAft>
              <a:buSzPts val="1800"/>
              <a:buChar char="●"/>
            </a:pPr>
            <a:r>
              <a:rPr lang="en-GB"/>
              <a:t>Более длинные предложения</a:t>
            </a:r>
            <a:endParaRPr/>
          </a:p>
          <a:p>
            <a:pPr indent="-342900" lvl="0" marL="457200" rtl="0" algn="l">
              <a:spcBef>
                <a:spcPts val="0"/>
              </a:spcBef>
              <a:spcAft>
                <a:spcPts val="0"/>
              </a:spcAft>
              <a:buSzPts val="1800"/>
              <a:buChar char="●"/>
            </a:pPr>
            <a:r>
              <a:rPr lang="en-GB"/>
              <a:t>Большие батчи</a:t>
            </a:r>
            <a:endParaRPr/>
          </a:p>
          <a:p>
            <a:pPr indent="-342900" lvl="0" marL="457200" rtl="0" algn="l">
              <a:spcBef>
                <a:spcPts val="0"/>
              </a:spcBef>
              <a:spcAft>
                <a:spcPts val="0"/>
              </a:spcAft>
              <a:buSzPts val="1800"/>
              <a:buChar char="●"/>
            </a:pPr>
            <a:r>
              <a:rPr lang="en-GB"/>
              <a:t>Динамическое маскирование</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rPr lang="en-GB"/>
              <a:t>Результат: state-of-the-art на 4 из 9 задачах в GLUE.</a:t>
            </a:r>
            <a:endParaRPr/>
          </a:p>
          <a:p>
            <a:pPr indent="0" lvl="0" marL="0" rtl="0" algn="l">
              <a:spcBef>
                <a:spcPts val="1600"/>
              </a:spcBef>
              <a:spcAft>
                <a:spcPts val="1600"/>
              </a:spcAft>
              <a:buNone/>
            </a:pPr>
            <a:r>
              <a:rPr lang="en-GB"/>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86"/>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GPT-2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66" name="Google Shape;566;p86"/>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86"/>
          <p:cNvSpPr txBox="1"/>
          <p:nvPr/>
        </p:nvSpPr>
        <p:spPr>
          <a:xfrm>
            <a:off x="10150" y="4520025"/>
            <a:ext cx="91440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https://openai.com/blog/better-language-models/</a:t>
            </a:r>
            <a:br>
              <a:rPr lang="en-GB">
                <a:solidFill>
                  <a:srgbClr val="666666"/>
                </a:solidFill>
              </a:rPr>
            </a:br>
            <a:r>
              <a:rPr lang="en-GB" u="sng">
                <a:solidFill>
                  <a:schemeClr val="hlink"/>
                </a:solidFill>
                <a:hlinkClick r:id="rId4"/>
              </a:rPr>
              <a:t>https://github.com/openai/gpt-2</a:t>
            </a:r>
            <a:r>
              <a:rPr lang="en-GB">
                <a:solidFill>
                  <a:srgbClr val="666666"/>
                </a:solidFill>
              </a:rPr>
              <a:t>    </a:t>
            </a:r>
            <a:endParaRPr>
              <a:solidFill>
                <a:srgbClr val="666666"/>
              </a:solidFill>
            </a:endParaRPr>
          </a:p>
          <a:p>
            <a:pPr indent="0" lvl="0" marL="0" rtl="0" algn="ctr">
              <a:spcBef>
                <a:spcPts val="0"/>
              </a:spcBef>
              <a:spcAft>
                <a:spcPts val="0"/>
              </a:spcAft>
              <a:buNone/>
            </a:pPr>
            <a:r>
              <a:t/>
            </a:r>
            <a:endParaRPr>
              <a:solidFill>
                <a:srgbClr val="666666"/>
              </a:solidFill>
            </a:endParaRPr>
          </a:p>
          <a:p>
            <a:pPr indent="0" lvl="0" marL="0" rtl="0" algn="ctr">
              <a:spcBef>
                <a:spcPts val="0"/>
              </a:spcBef>
              <a:spcAft>
                <a:spcPts val="0"/>
              </a:spcAft>
              <a:buNone/>
            </a:pPr>
            <a:r>
              <a:rPr lang="en-GB">
                <a:solidFill>
                  <a:srgbClr val="666666"/>
                </a:solidFill>
              </a:rPr>
              <a:t> </a:t>
            </a:r>
            <a:endParaRPr>
              <a:solidFill>
                <a:srgbClr val="666666"/>
              </a:solidFill>
            </a:endParaRPr>
          </a:p>
        </p:txBody>
      </p:sp>
      <p:sp>
        <p:nvSpPr>
          <p:cNvPr id="568" name="Google Shape;568;p86"/>
          <p:cNvSpPr txBox="1"/>
          <p:nvPr>
            <p:ph idx="1" type="body"/>
          </p:nvPr>
        </p:nvSpPr>
        <p:spPr>
          <a:xfrm>
            <a:off x="311700" y="693000"/>
            <a:ext cx="8520600" cy="38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Языковая модель на декодере трансформера. </a:t>
            </a:r>
            <a:endParaRPr/>
          </a:p>
          <a:p>
            <a:pPr indent="0" lvl="0" marL="0" rtl="0" algn="l">
              <a:spcBef>
                <a:spcPts val="1600"/>
              </a:spcBef>
              <a:spcAft>
                <a:spcPts val="0"/>
              </a:spcAft>
              <a:buNone/>
            </a:pPr>
            <a:r>
              <a:rPr lang="en-GB"/>
              <a:t>Умеет генерить продолжение текста. Настолько хорошо, что OpenAI отказался её публиковать и устроил мощный PR. </a:t>
            </a:r>
            <a:endParaRPr/>
          </a:p>
          <a:p>
            <a:pPr indent="0" lvl="0" marL="0" rtl="0" algn="l">
              <a:spcBef>
                <a:spcPts val="1600"/>
              </a:spcBef>
              <a:spcAft>
                <a:spcPts val="0"/>
              </a:spcAft>
              <a:buNone/>
            </a:pPr>
            <a:r>
              <a:rPr lang="en-GB"/>
              <a:t>Публикует понемногу, начиная с маленьких моделей.</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Разные языковые модели на трансформерах можно попробовать здесь: </a:t>
            </a:r>
            <a:r>
              <a:rPr lang="en-GB" u="sng">
                <a:solidFill>
                  <a:schemeClr val="hlink"/>
                </a:solidFill>
                <a:hlinkClick r:id="rId5"/>
              </a:rPr>
              <a:t>https://transformer.huggingface.co/</a:t>
            </a:r>
            <a:r>
              <a:rPr lang="en-GB"/>
              <a:t>  </a:t>
            </a:r>
            <a:endParaRPr/>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7"/>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GPT-2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4" name="Google Shape;574;p87"/>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87"/>
          <p:cNvSpPr txBox="1"/>
          <p:nvPr/>
        </p:nvSpPr>
        <p:spPr>
          <a:xfrm>
            <a:off x="10150" y="4672425"/>
            <a:ext cx="91440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http://jalammar.github.io/illustrated-gpt2/</a:t>
            </a:r>
            <a:r>
              <a:rPr lang="en-GB">
                <a:solidFill>
                  <a:srgbClr val="666666"/>
                </a:solidFill>
              </a:rPr>
              <a:t>  </a:t>
            </a:r>
            <a:endParaRPr>
              <a:solidFill>
                <a:srgbClr val="666666"/>
              </a:solidFill>
            </a:endParaRPr>
          </a:p>
          <a:p>
            <a:pPr indent="0" lvl="0" marL="0" rtl="0" algn="ctr">
              <a:spcBef>
                <a:spcPts val="0"/>
              </a:spcBef>
              <a:spcAft>
                <a:spcPts val="0"/>
              </a:spcAft>
              <a:buNone/>
            </a:pPr>
            <a:r>
              <a:t/>
            </a:r>
            <a:endParaRPr>
              <a:solidFill>
                <a:srgbClr val="666666"/>
              </a:solidFill>
            </a:endParaRPr>
          </a:p>
          <a:p>
            <a:pPr indent="0" lvl="0" marL="0" rtl="0" algn="ctr">
              <a:spcBef>
                <a:spcPts val="0"/>
              </a:spcBef>
              <a:spcAft>
                <a:spcPts val="0"/>
              </a:spcAft>
              <a:buNone/>
            </a:pPr>
            <a:r>
              <a:t/>
            </a:r>
            <a:endParaRPr>
              <a:solidFill>
                <a:srgbClr val="666666"/>
              </a:solidFill>
            </a:endParaRPr>
          </a:p>
        </p:txBody>
      </p:sp>
      <p:pic>
        <p:nvPicPr>
          <p:cNvPr id="576" name="Google Shape;576;p87"/>
          <p:cNvPicPr preferRelativeResize="0"/>
          <p:nvPr/>
        </p:nvPicPr>
        <p:blipFill rotWithShape="1">
          <a:blip r:embed="rId4">
            <a:alphaModFix/>
          </a:blip>
          <a:srcRect b="0" l="0" r="0" t="0"/>
          <a:stretch/>
        </p:blipFill>
        <p:spPr>
          <a:xfrm>
            <a:off x="114300" y="653738"/>
            <a:ext cx="8657737" cy="39320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Embeddings</a:t>
            </a:r>
            <a:endParaRPr/>
          </a:p>
        </p:txBody>
      </p:sp>
      <p:sp>
        <p:nvSpPr>
          <p:cNvPr id="130" name="Google Shape;130;p25"/>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Similarly to other sequence transduction models, we use </a:t>
            </a:r>
            <a:r>
              <a:rPr b="1" lang="en-GB" sz="1800">
                <a:solidFill>
                  <a:srgbClr val="434343"/>
                </a:solidFill>
              </a:rPr>
              <a:t>learned embeddings</a:t>
            </a:r>
            <a:r>
              <a:rPr lang="en-GB" sz="1800">
                <a:solidFill>
                  <a:srgbClr val="434343"/>
                </a:solidFill>
              </a:rPr>
              <a:t> to convert the input tokens and output tokens to vectors of dimension d</a:t>
            </a:r>
            <a:r>
              <a:rPr baseline="-25000" lang="en-GB" sz="1800">
                <a:solidFill>
                  <a:srgbClr val="434343"/>
                </a:solidFill>
              </a:rPr>
              <a:t>model</a:t>
            </a:r>
            <a:r>
              <a:rPr lang="en-GB" sz="1800">
                <a:solidFill>
                  <a:srgbClr val="434343"/>
                </a:solidFill>
              </a:rPr>
              <a:t>. We share the same weight matrix between the two embedding layers.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1600"/>
              </a:spcAft>
              <a:buNone/>
            </a:pPr>
            <a:r>
              <a:t/>
            </a:r>
            <a:endParaRPr sz="1800">
              <a:solidFill>
                <a:srgbClr val="434343"/>
              </a:solidFill>
            </a:endParaRPr>
          </a:p>
        </p:txBody>
      </p:sp>
      <p:pic>
        <p:nvPicPr>
          <p:cNvPr id="131" name="Google Shape;131;p25"/>
          <p:cNvPicPr preferRelativeResize="0"/>
          <p:nvPr/>
        </p:nvPicPr>
        <p:blipFill>
          <a:blip r:embed="rId3">
            <a:alphaModFix/>
          </a:blip>
          <a:stretch>
            <a:fillRect/>
          </a:stretch>
        </p:blipFill>
        <p:spPr>
          <a:xfrm>
            <a:off x="1849275" y="2422396"/>
            <a:ext cx="5482239" cy="20944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8"/>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GPT-2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2" name="Google Shape;582;p88"/>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88"/>
          <p:cNvSpPr txBox="1"/>
          <p:nvPr/>
        </p:nvSpPr>
        <p:spPr>
          <a:xfrm>
            <a:off x="10150" y="4672425"/>
            <a:ext cx="91440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http://jalammar.github.io/illustrated-gpt2/</a:t>
            </a:r>
            <a:r>
              <a:rPr lang="en-GB">
                <a:solidFill>
                  <a:srgbClr val="666666"/>
                </a:solidFill>
              </a:rPr>
              <a:t>  </a:t>
            </a:r>
            <a:endParaRPr>
              <a:solidFill>
                <a:srgbClr val="666666"/>
              </a:solidFill>
            </a:endParaRPr>
          </a:p>
          <a:p>
            <a:pPr indent="0" lvl="0" marL="0" rtl="0" algn="ctr">
              <a:spcBef>
                <a:spcPts val="0"/>
              </a:spcBef>
              <a:spcAft>
                <a:spcPts val="0"/>
              </a:spcAft>
              <a:buNone/>
            </a:pPr>
            <a:r>
              <a:t/>
            </a:r>
            <a:endParaRPr>
              <a:solidFill>
                <a:srgbClr val="666666"/>
              </a:solidFill>
            </a:endParaRPr>
          </a:p>
          <a:p>
            <a:pPr indent="0" lvl="0" marL="0" rtl="0" algn="ctr">
              <a:spcBef>
                <a:spcPts val="0"/>
              </a:spcBef>
              <a:spcAft>
                <a:spcPts val="0"/>
              </a:spcAft>
              <a:buNone/>
            </a:pPr>
            <a:r>
              <a:t/>
            </a:r>
            <a:endParaRPr>
              <a:solidFill>
                <a:srgbClr val="666666"/>
              </a:solidFill>
            </a:endParaRPr>
          </a:p>
        </p:txBody>
      </p:sp>
      <p:pic>
        <p:nvPicPr>
          <p:cNvPr id="584" name="Google Shape;584;p88"/>
          <p:cNvPicPr preferRelativeResize="0"/>
          <p:nvPr/>
        </p:nvPicPr>
        <p:blipFill rotWithShape="1">
          <a:blip r:embed="rId4">
            <a:alphaModFix/>
          </a:blip>
          <a:srcRect b="0" l="0" r="0" t="0"/>
          <a:stretch/>
        </p:blipFill>
        <p:spPr>
          <a:xfrm>
            <a:off x="667125" y="621956"/>
            <a:ext cx="7830040" cy="407814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89"/>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GPT-2 / BERT / Transformer-XL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90" name="Google Shape;590;p89"/>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89"/>
          <p:cNvSpPr txBox="1"/>
          <p:nvPr/>
        </p:nvSpPr>
        <p:spPr>
          <a:xfrm>
            <a:off x="10150" y="4672425"/>
            <a:ext cx="91440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http://jalammar.github.io/illustrated-gpt2/</a:t>
            </a:r>
            <a:r>
              <a:rPr lang="en-GB">
                <a:solidFill>
                  <a:srgbClr val="666666"/>
                </a:solidFill>
              </a:rPr>
              <a:t>  </a:t>
            </a:r>
            <a:endParaRPr>
              <a:solidFill>
                <a:srgbClr val="666666"/>
              </a:solidFill>
            </a:endParaRPr>
          </a:p>
          <a:p>
            <a:pPr indent="0" lvl="0" marL="0" rtl="0" algn="ctr">
              <a:spcBef>
                <a:spcPts val="0"/>
              </a:spcBef>
              <a:spcAft>
                <a:spcPts val="0"/>
              </a:spcAft>
              <a:buNone/>
            </a:pPr>
            <a:r>
              <a:t/>
            </a:r>
            <a:endParaRPr>
              <a:solidFill>
                <a:srgbClr val="666666"/>
              </a:solidFill>
            </a:endParaRPr>
          </a:p>
          <a:p>
            <a:pPr indent="0" lvl="0" marL="0" rtl="0" algn="ctr">
              <a:spcBef>
                <a:spcPts val="0"/>
              </a:spcBef>
              <a:spcAft>
                <a:spcPts val="0"/>
              </a:spcAft>
              <a:buNone/>
            </a:pPr>
            <a:r>
              <a:t/>
            </a:r>
            <a:endParaRPr>
              <a:solidFill>
                <a:srgbClr val="666666"/>
              </a:solidFill>
            </a:endParaRPr>
          </a:p>
        </p:txBody>
      </p:sp>
      <p:pic>
        <p:nvPicPr>
          <p:cNvPr id="592" name="Google Shape;592;p89"/>
          <p:cNvPicPr preferRelativeResize="0"/>
          <p:nvPr/>
        </p:nvPicPr>
        <p:blipFill rotWithShape="1">
          <a:blip r:embed="rId4">
            <a:alphaModFix/>
          </a:blip>
          <a:srcRect b="0" l="0" r="0" t="0"/>
          <a:stretch/>
        </p:blipFill>
        <p:spPr>
          <a:xfrm>
            <a:off x="114300" y="845550"/>
            <a:ext cx="8915400" cy="338661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0"/>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Language Model Zoo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98" name="Google Shape;598;p90"/>
          <p:cNvSpPr txBox="1"/>
          <p:nvPr/>
        </p:nvSpPr>
        <p:spPr>
          <a:xfrm>
            <a:off x="10150" y="4623900"/>
            <a:ext cx="9144000" cy="5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90"/>
          <p:cNvSpPr txBox="1"/>
          <p:nvPr>
            <p:ph idx="1" type="body"/>
          </p:nvPr>
        </p:nvSpPr>
        <p:spPr>
          <a:xfrm>
            <a:off x="311700" y="693000"/>
            <a:ext cx="8520600" cy="38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ELMo</a:t>
            </a:r>
            <a:endParaRPr/>
          </a:p>
          <a:p>
            <a:pPr indent="-342900" lvl="0" marL="457200" rtl="0" algn="l">
              <a:spcBef>
                <a:spcPts val="0"/>
              </a:spcBef>
              <a:spcAft>
                <a:spcPts val="0"/>
              </a:spcAft>
              <a:buSzPts val="1800"/>
              <a:buChar char="●"/>
            </a:pPr>
            <a:r>
              <a:rPr lang="en-GB"/>
              <a:t>ULMFiT</a:t>
            </a:r>
            <a:endParaRPr/>
          </a:p>
          <a:p>
            <a:pPr indent="-342900" lvl="0" marL="457200" rtl="0" algn="l">
              <a:spcBef>
                <a:spcPts val="0"/>
              </a:spcBef>
              <a:spcAft>
                <a:spcPts val="0"/>
              </a:spcAft>
              <a:buSzPts val="1800"/>
              <a:buChar char="●"/>
            </a:pPr>
            <a:r>
              <a:rPr lang="en-GB"/>
              <a:t>GPT</a:t>
            </a:r>
            <a:endParaRPr/>
          </a:p>
          <a:p>
            <a:pPr indent="-342900" lvl="0" marL="457200" rtl="0" algn="l">
              <a:spcBef>
                <a:spcPts val="0"/>
              </a:spcBef>
              <a:spcAft>
                <a:spcPts val="0"/>
              </a:spcAft>
              <a:buSzPts val="1800"/>
              <a:buChar char="●"/>
            </a:pPr>
            <a:r>
              <a:rPr lang="en-GB"/>
              <a:t>BERT (BioBERT, ClinicalBERT, …)</a:t>
            </a:r>
            <a:endParaRPr/>
          </a:p>
          <a:p>
            <a:pPr indent="-342900" lvl="0" marL="457200" rtl="0" algn="l">
              <a:spcBef>
                <a:spcPts val="0"/>
              </a:spcBef>
              <a:spcAft>
                <a:spcPts val="0"/>
              </a:spcAft>
              <a:buSzPts val="1800"/>
              <a:buChar char="●"/>
            </a:pPr>
            <a:r>
              <a:rPr lang="en-GB"/>
              <a:t>ERNIE</a:t>
            </a:r>
            <a:endParaRPr/>
          </a:p>
          <a:p>
            <a:pPr indent="-342900" lvl="0" marL="457200" rtl="0" algn="l">
              <a:spcBef>
                <a:spcPts val="0"/>
              </a:spcBef>
              <a:spcAft>
                <a:spcPts val="0"/>
              </a:spcAft>
              <a:buSzPts val="1800"/>
              <a:buChar char="●"/>
            </a:pPr>
            <a:r>
              <a:rPr lang="en-GB"/>
              <a:t>XLNet</a:t>
            </a:r>
            <a:endParaRPr/>
          </a:p>
          <a:p>
            <a:pPr indent="-342900" lvl="0" marL="457200" rtl="0" algn="l">
              <a:spcBef>
                <a:spcPts val="0"/>
              </a:spcBef>
              <a:spcAft>
                <a:spcPts val="0"/>
              </a:spcAft>
              <a:buSzPts val="1800"/>
              <a:buChar char="●"/>
            </a:pPr>
            <a:r>
              <a:rPr lang="en-GB"/>
              <a:t>KERMIT</a:t>
            </a:r>
            <a:endParaRPr/>
          </a:p>
          <a:p>
            <a:pPr indent="-342900" lvl="0" marL="457200" rtl="0" algn="l">
              <a:spcBef>
                <a:spcPts val="0"/>
              </a:spcBef>
              <a:spcAft>
                <a:spcPts val="0"/>
              </a:spcAft>
              <a:buSzPts val="1800"/>
              <a:buChar char="●"/>
            </a:pPr>
            <a:r>
              <a:rPr lang="en-GB"/>
              <a:t>ERNIE 2.0</a:t>
            </a:r>
            <a:endParaRPr/>
          </a:p>
          <a:p>
            <a:pPr indent="-342900" lvl="0" marL="457200" rtl="0" algn="l">
              <a:spcBef>
                <a:spcPts val="0"/>
              </a:spcBef>
              <a:spcAft>
                <a:spcPts val="0"/>
              </a:spcAft>
              <a:buSzPts val="1800"/>
              <a:buChar char="●"/>
            </a:pPr>
            <a:r>
              <a:rPr lang="en-GB"/>
              <a:t>GPT-2</a:t>
            </a:r>
            <a:endParaRPr/>
          </a:p>
          <a:p>
            <a:pPr indent="-342900" lvl="0" marL="457200" rtl="0" algn="l">
              <a:spcBef>
                <a:spcPts val="0"/>
              </a:spcBef>
              <a:spcAft>
                <a:spcPts val="0"/>
              </a:spcAft>
              <a:buSzPts val="1800"/>
              <a:buChar char="●"/>
            </a:pPr>
            <a:r>
              <a:rPr lang="en-GB"/>
              <a:t>ALBERT</a:t>
            </a:r>
            <a:endParaRPr/>
          </a:p>
          <a:p>
            <a:pPr indent="-342900" lvl="0" marL="457200" rtl="0" algn="l">
              <a:spcBef>
                <a:spcPts val="0"/>
              </a:spcBef>
              <a:spcAft>
                <a:spcPts val="0"/>
              </a:spcAft>
              <a:buSzPts val="1800"/>
              <a:buChar char="●"/>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a:t>
            </a:r>
            <a:endParaRPr/>
          </a:p>
        </p:txBody>
      </p:sp>
      <p:pic>
        <p:nvPicPr>
          <p:cNvPr id="600" name="Google Shape;600;p90"/>
          <p:cNvPicPr preferRelativeResize="0"/>
          <p:nvPr/>
        </p:nvPicPr>
        <p:blipFill rotWithShape="1">
          <a:blip r:embed="rId3">
            <a:alphaModFix/>
          </a:blip>
          <a:srcRect b="0" l="0" r="0" t="0"/>
          <a:stretch/>
        </p:blipFill>
        <p:spPr>
          <a:xfrm>
            <a:off x="4734263" y="763050"/>
            <a:ext cx="4286250" cy="319325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1"/>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Resources</a:t>
            </a:r>
            <a:endParaRPr/>
          </a:p>
        </p:txBody>
      </p:sp>
      <p:sp>
        <p:nvSpPr>
          <p:cNvPr id="606" name="Google Shape;606;p91"/>
          <p:cNvSpPr txBox="1"/>
          <p:nvPr>
            <p:ph idx="1" type="body"/>
          </p:nvPr>
        </p:nvSpPr>
        <p:spPr>
          <a:xfrm>
            <a:off x="311700" y="693000"/>
            <a:ext cx="8664900" cy="393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Open Sourcing BERT: State-of-the-Art Pre-training for Natural Language Processing</a:t>
            </a:r>
            <a:br>
              <a:rPr lang="en-GB"/>
            </a:br>
            <a:r>
              <a:rPr lang="en-GB" u="sng">
                <a:solidFill>
                  <a:schemeClr val="hlink"/>
                </a:solidFill>
                <a:hlinkClick r:id="rId3"/>
              </a:rPr>
              <a:t>https://ai.googleblog.com/2018/11/open-sourcing-bert-state-of-art-pre.html</a:t>
            </a:r>
            <a:r>
              <a:rPr lang="en-GB"/>
              <a:t> </a:t>
            </a:r>
            <a:endParaRPr/>
          </a:p>
          <a:p>
            <a:pPr indent="-330200" lvl="0" marL="457200" rtl="0" algn="l">
              <a:spcBef>
                <a:spcPts val="0"/>
              </a:spcBef>
              <a:spcAft>
                <a:spcPts val="0"/>
              </a:spcAft>
              <a:buSzPts val="1600"/>
              <a:buChar char="●"/>
            </a:pPr>
            <a:r>
              <a:rPr lang="en-GB"/>
              <a:t>Dissecting BERT Part 1: Understanding the Transformer</a:t>
            </a:r>
            <a:br>
              <a:rPr lang="en-GB"/>
            </a:br>
            <a:r>
              <a:rPr lang="en-GB" sz="1600" u="sng">
                <a:solidFill>
                  <a:schemeClr val="hlink"/>
                </a:solidFill>
                <a:hlinkClick r:id="rId4"/>
              </a:rPr>
              <a:t>https://medium.com/@mromerocalvo/dissecting-bert-part1-6dcf5360b07f</a:t>
            </a:r>
            <a:r>
              <a:rPr lang="en-GB" sz="1600"/>
              <a:t> </a:t>
            </a:r>
            <a:endParaRPr sz="1600"/>
          </a:p>
          <a:p>
            <a:pPr indent="-330200" lvl="0" marL="457200" rtl="0" algn="l">
              <a:spcBef>
                <a:spcPts val="0"/>
              </a:spcBef>
              <a:spcAft>
                <a:spcPts val="0"/>
              </a:spcAft>
              <a:buSzPts val="1600"/>
              <a:buChar char="●"/>
            </a:pPr>
            <a:r>
              <a:rPr lang="en-GB"/>
              <a:t>Understanding BERT Part 2: BERT Specifics</a:t>
            </a:r>
            <a:br>
              <a:rPr lang="en-GB" sz="1600"/>
            </a:br>
            <a:r>
              <a:rPr lang="en-GB" sz="1600" u="sng">
                <a:solidFill>
                  <a:schemeClr val="hlink"/>
                </a:solidFill>
                <a:hlinkClick r:id="rId5"/>
              </a:rPr>
              <a:t>https://medium.com/dissecting-bert/dissecting-bert-part2-335ff2ed9c73</a:t>
            </a:r>
            <a:r>
              <a:rPr lang="en-GB" sz="1600"/>
              <a:t> </a:t>
            </a:r>
            <a:endParaRPr sz="1600"/>
          </a:p>
          <a:p>
            <a:pPr indent="-342900" lvl="0" marL="457200" rtl="0" algn="l">
              <a:spcBef>
                <a:spcPts val="0"/>
              </a:spcBef>
              <a:spcAft>
                <a:spcPts val="0"/>
              </a:spcAft>
              <a:buSzPts val="1800"/>
              <a:buChar char="●"/>
            </a:pPr>
            <a:r>
              <a:rPr lang="en-GB"/>
              <a:t>Dissecting BERT Appendix: The Decoder</a:t>
            </a:r>
            <a:br>
              <a:rPr lang="en-GB"/>
            </a:br>
            <a:r>
              <a:rPr lang="en-GB" sz="1600" u="sng">
                <a:solidFill>
                  <a:schemeClr val="hlink"/>
                </a:solidFill>
                <a:hlinkClick r:id="rId6"/>
              </a:rPr>
              <a:t>https://medium.com/dissecting-bert/dissecting-bert-appendix-the-decoder-3b86f66b0e5f</a:t>
            </a:r>
            <a:endParaRPr sz="1600"/>
          </a:p>
          <a:p>
            <a:pPr indent="-342900" lvl="0" marL="457200" rtl="0" algn="l">
              <a:spcBef>
                <a:spcPts val="0"/>
              </a:spcBef>
              <a:spcAft>
                <a:spcPts val="0"/>
              </a:spcAft>
              <a:buSzPts val="1800"/>
              <a:buChar char="●"/>
            </a:pPr>
            <a:r>
              <a:rPr lang="en-GB"/>
              <a:t>The Illustrated BERT, ELMo, and co. (How NLP Cracked Transfer Learning)</a:t>
            </a:r>
            <a:r>
              <a:rPr lang="en-GB" sz="1600"/>
              <a:t> </a:t>
            </a:r>
            <a:r>
              <a:rPr lang="en-GB" sz="1600" u="sng">
                <a:solidFill>
                  <a:schemeClr val="hlink"/>
                </a:solidFill>
                <a:hlinkClick r:id="rId7"/>
              </a:rPr>
              <a:t>https://jalammar.github.io/illustrated-bert/</a:t>
            </a:r>
            <a:r>
              <a:rPr lang="en-GB" sz="1600"/>
              <a:t>  </a:t>
            </a:r>
            <a:endParaRPr sz="1600"/>
          </a:p>
          <a:p>
            <a:pPr indent="-342900" lvl="0" marL="457200" rtl="0" algn="l">
              <a:spcBef>
                <a:spcPts val="0"/>
              </a:spcBef>
              <a:spcAft>
                <a:spcPts val="0"/>
              </a:spcAft>
              <a:buSzPts val="1800"/>
              <a:buChar char="●"/>
            </a:pPr>
            <a:r>
              <a:rPr lang="en-GB"/>
              <a:t>Speeding Up BERT </a:t>
            </a:r>
            <a:r>
              <a:rPr lang="en-GB" u="sng">
                <a:solidFill>
                  <a:schemeClr val="hlink"/>
                </a:solidFill>
                <a:hlinkClick r:id="rId8"/>
              </a:rPr>
              <a:t>https://blog.inten.to/speeding-up-bert-5528e18bb4ea</a:t>
            </a:r>
            <a:r>
              <a:rPr lang="en-GB"/>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2"/>
          <p:cNvSpPr txBox="1"/>
          <p:nvPr>
            <p:ph type="title"/>
          </p:nvPr>
        </p:nvSpPr>
        <p:spPr>
          <a:xfrm>
            <a:off x="321850" y="643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a:t>
            </a:r>
            <a:endParaRPr/>
          </a:p>
        </p:txBody>
      </p:sp>
      <p:sp>
        <p:nvSpPr>
          <p:cNvPr id="612" name="Google Shape;612;p92"/>
          <p:cNvSpPr txBox="1"/>
          <p:nvPr>
            <p:ph idx="1" type="body"/>
          </p:nvPr>
        </p:nvSpPr>
        <p:spPr>
          <a:xfrm>
            <a:off x="311700" y="693000"/>
            <a:ext cx="8664900" cy="393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TensorFlow code and pre-trained models for BERT</a:t>
            </a:r>
            <a:br>
              <a:rPr lang="en-GB"/>
            </a:br>
            <a:r>
              <a:rPr lang="en-GB" u="sng">
                <a:solidFill>
                  <a:schemeClr val="hlink"/>
                </a:solidFill>
                <a:hlinkClick r:id="rId3"/>
              </a:rPr>
              <a:t>https://github.com/google-research/bert</a:t>
            </a:r>
            <a:endParaRPr/>
          </a:p>
          <a:p>
            <a:pPr indent="-342900" lvl="0" marL="457200" rtl="0" algn="l">
              <a:spcBef>
                <a:spcPts val="0"/>
              </a:spcBef>
              <a:spcAft>
                <a:spcPts val="0"/>
              </a:spcAft>
              <a:buSzPts val="1800"/>
              <a:buChar char="●"/>
            </a:pPr>
            <a:r>
              <a:rPr lang="en-GB"/>
              <a:t>State-of-the-art Natural Language Processing for TensorFlow 2.0 and PyTorch.</a:t>
            </a:r>
            <a:br>
              <a:rPr lang="en-GB"/>
            </a:br>
            <a:r>
              <a:rPr lang="en-GB" u="sng">
                <a:solidFill>
                  <a:schemeClr val="hlink"/>
                </a:solidFill>
                <a:hlinkClick r:id="rId4"/>
              </a:rPr>
              <a:t>https://github.com/huggingface/transformers</a:t>
            </a:r>
            <a:r>
              <a:rPr lang="en-GB"/>
              <a:t>  </a:t>
            </a:r>
            <a:endParaRPr/>
          </a:p>
          <a:p>
            <a:pPr indent="-342900" lvl="0" marL="457200" rtl="0" algn="l">
              <a:spcBef>
                <a:spcPts val="0"/>
              </a:spcBef>
              <a:spcAft>
                <a:spcPts val="0"/>
              </a:spcAft>
              <a:buSzPts val="1800"/>
              <a:buChar char="●"/>
            </a:pPr>
            <a:r>
              <a:rPr lang="en-GB"/>
              <a:t>DeepPavlov: An open source library for deep learning end-to-end dialog systems and chatbots</a:t>
            </a:r>
            <a:br>
              <a:rPr lang="en-GB"/>
            </a:br>
            <a:r>
              <a:rPr lang="en-GB" u="sng">
                <a:solidFill>
                  <a:schemeClr val="hlink"/>
                </a:solidFill>
                <a:hlinkClick r:id="rId5"/>
              </a:rPr>
              <a:t>https://github.com/deepmipt/DeepPavlov</a:t>
            </a:r>
            <a:r>
              <a:rPr lang="en-GB"/>
              <a:t>  </a:t>
            </a:r>
            <a:endParaRPr/>
          </a:p>
          <a:p>
            <a:pPr indent="-342900" lvl="0" marL="457200" rtl="0" algn="l">
              <a:spcBef>
                <a:spcPts val="0"/>
              </a:spcBef>
              <a:spcAft>
                <a:spcPts val="0"/>
              </a:spcAft>
              <a:buSzPts val="1800"/>
              <a:buChar char="●"/>
            </a:pPr>
            <a:r>
              <a:rPr lang="en-GB"/>
              <a:t>Transformers made simple</a:t>
            </a:r>
            <a:br>
              <a:rPr lang="en-GB"/>
            </a:br>
            <a:r>
              <a:rPr lang="en-GB" u="sng">
                <a:solidFill>
                  <a:schemeClr val="hlink"/>
                </a:solidFill>
                <a:hlinkClick r:id="rId6"/>
              </a:rPr>
              <a:t>https://github.com/ThilinaRajapakse/simpletransformers</a:t>
            </a:r>
            <a:r>
              <a:rPr lang="en-GB"/>
              <a:t> </a:t>
            </a:r>
            <a:br>
              <a:rPr lang="en-GB"/>
            </a:br>
            <a:r>
              <a:rPr lang="en-GB" u="sng">
                <a:solidFill>
                  <a:schemeClr val="hlink"/>
                </a:solidFill>
                <a:hlinkClick r:id="rId7"/>
              </a:rPr>
              <a:t>https://medium.com/swlh/simple-transformers-multi-class-text-classification-with-bert-roberta-xlnet-xlm-and-8b585000ce3a</a:t>
            </a:r>
            <a:r>
              <a:rPr lang="en-GB"/>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3"/>
          <p:cNvSpPr txBox="1"/>
          <p:nvPr>
            <p:ph idx="4294967295" type="body"/>
          </p:nvPr>
        </p:nvSpPr>
        <p:spPr>
          <a:xfrm>
            <a:off x="311700" y="2554706"/>
            <a:ext cx="8520600" cy="99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2400" u="sng">
                <a:solidFill>
                  <a:schemeClr val="hlink"/>
                </a:solidFill>
                <a:latin typeface="Consolas"/>
                <a:ea typeface="Consolas"/>
                <a:cs typeface="Consolas"/>
                <a:sym typeface="Consolas"/>
                <a:hlinkClick r:id="rId3"/>
              </a:rPr>
              <a:t>grigory.sapunov@ieee.org</a:t>
            </a:r>
            <a:r>
              <a:rPr lang="en-GB" sz="2400">
                <a:solidFill>
                  <a:srgbClr val="000000"/>
                </a:solidFill>
                <a:latin typeface="Consolas"/>
                <a:ea typeface="Consolas"/>
                <a:cs typeface="Consolas"/>
                <a:sym typeface="Consolas"/>
              </a:rPr>
              <a:t> </a:t>
            </a:r>
            <a:endParaRPr sz="2400">
              <a:solidFill>
                <a:srgbClr val="000000"/>
              </a:solidFill>
              <a:latin typeface="Consolas"/>
              <a:ea typeface="Consolas"/>
              <a:cs typeface="Consolas"/>
              <a:sym typeface="Consolas"/>
            </a:endParaRPr>
          </a:p>
          <a:p>
            <a:pPr indent="0" lvl="0" marL="0" rtl="0" algn="ctr">
              <a:lnSpc>
                <a:spcPct val="100000"/>
              </a:lnSpc>
              <a:spcBef>
                <a:spcPts val="0"/>
              </a:spcBef>
              <a:spcAft>
                <a:spcPts val="0"/>
              </a:spcAft>
              <a:buNone/>
            </a:pPr>
            <a:r>
              <a:rPr lang="en-GB" sz="2400" u="sng">
                <a:solidFill>
                  <a:schemeClr val="hlink"/>
                </a:solidFill>
                <a:latin typeface="Consolas"/>
                <a:ea typeface="Consolas"/>
                <a:cs typeface="Consolas"/>
                <a:sym typeface="Consolas"/>
                <a:hlinkClick r:id="rId4"/>
              </a:rPr>
              <a:t>gs@inten.to</a:t>
            </a:r>
            <a:r>
              <a:rPr lang="en-GB" sz="2400">
                <a:solidFill>
                  <a:srgbClr val="000000"/>
                </a:solidFill>
                <a:latin typeface="Consolas"/>
                <a:ea typeface="Consolas"/>
                <a:cs typeface="Consolas"/>
                <a:sym typeface="Consolas"/>
              </a:rPr>
              <a:t> </a:t>
            </a:r>
            <a:endParaRPr sz="24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400">
              <a:solidFill>
                <a:srgbClr val="000000"/>
              </a:solidFill>
              <a:latin typeface="Consolas"/>
              <a:ea typeface="Consolas"/>
              <a:cs typeface="Consolas"/>
              <a:sym typeface="Consolas"/>
            </a:endParaRPr>
          </a:p>
        </p:txBody>
      </p:sp>
      <p:sp>
        <p:nvSpPr>
          <p:cNvPr id="618" name="Google Shape;618;p93"/>
          <p:cNvSpPr txBox="1"/>
          <p:nvPr>
            <p:ph type="title"/>
          </p:nvPr>
        </p:nvSpPr>
        <p:spPr>
          <a:xfrm>
            <a:off x="311700" y="1727275"/>
            <a:ext cx="8520600" cy="9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Embeddings</a:t>
            </a:r>
            <a:endParaRPr/>
          </a:p>
        </p:txBody>
      </p:sp>
      <p:sp>
        <p:nvSpPr>
          <p:cNvPr id="137" name="Google Shape;137;p26"/>
          <p:cNvSpPr txBox="1"/>
          <p:nvPr/>
        </p:nvSpPr>
        <p:spPr>
          <a:xfrm>
            <a:off x="18393" y="4811709"/>
            <a:ext cx="9144000" cy="3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u="sng">
                <a:solidFill>
                  <a:schemeClr val="hlink"/>
                </a:solidFill>
                <a:hlinkClick r:id="rId3"/>
              </a:rPr>
              <a:t>http://jalammar.github.io/illustrated-transformer/</a:t>
            </a:r>
            <a:r>
              <a:rPr lang="en-GB">
                <a:solidFill>
                  <a:srgbClr val="666666"/>
                </a:solidFill>
              </a:rPr>
              <a:t> </a:t>
            </a:r>
            <a:endParaRPr>
              <a:solidFill>
                <a:srgbClr val="666666"/>
              </a:solidFill>
            </a:endParaRPr>
          </a:p>
        </p:txBody>
      </p:sp>
      <p:pic>
        <p:nvPicPr>
          <p:cNvPr id="138" name="Google Shape;138;p26"/>
          <p:cNvPicPr preferRelativeResize="0"/>
          <p:nvPr/>
        </p:nvPicPr>
        <p:blipFill>
          <a:blip r:embed="rId4">
            <a:alphaModFix/>
          </a:blip>
          <a:stretch>
            <a:fillRect/>
          </a:stretch>
        </p:blipFill>
        <p:spPr>
          <a:xfrm>
            <a:off x="833650" y="630762"/>
            <a:ext cx="7513510" cy="41433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73400" y="33700"/>
            <a:ext cx="86340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Positional Encoding</a:t>
            </a:r>
            <a:endParaRPr/>
          </a:p>
        </p:txBody>
      </p:sp>
      <p:sp>
        <p:nvSpPr>
          <p:cNvPr id="144" name="Google Shape;144;p27"/>
          <p:cNvSpPr txBox="1"/>
          <p:nvPr/>
        </p:nvSpPr>
        <p:spPr>
          <a:xfrm>
            <a:off x="273400" y="693000"/>
            <a:ext cx="8263200" cy="404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434343"/>
                </a:solidFill>
              </a:rPr>
              <a:t>Since our model contains no recurrence and no convolution, in order for the model to make use of the order of the sequence, we must inject some information about the relative or absolute position of the tokens in the sequence. To this end, we add “positional encodings” to the input embeddings at the bottoms of the encoder and decoder stacks. The positional encodings have the same dimension d</a:t>
            </a:r>
            <a:r>
              <a:rPr baseline="-25000" lang="en-GB" sz="1800">
                <a:solidFill>
                  <a:srgbClr val="434343"/>
                </a:solidFill>
              </a:rPr>
              <a:t>model</a:t>
            </a:r>
            <a:r>
              <a:rPr lang="en-GB" sz="1800">
                <a:solidFill>
                  <a:srgbClr val="434343"/>
                </a:solidFill>
              </a:rPr>
              <a:t> as the embeddings, so that the two can be summed. </a:t>
            </a:r>
            <a:endParaRPr sz="1800">
              <a:solidFill>
                <a:srgbClr val="434343"/>
              </a:solidFill>
            </a:endParaRPr>
          </a:p>
          <a:p>
            <a:pPr indent="0" lvl="0" marL="0" marR="0" rtl="0" algn="l">
              <a:lnSpc>
                <a:spcPct val="115000"/>
              </a:lnSpc>
              <a:spcBef>
                <a:spcPts val="1600"/>
              </a:spcBef>
              <a:spcAft>
                <a:spcPts val="0"/>
              </a:spcAft>
              <a:buNone/>
            </a:pPr>
            <a:r>
              <a:rPr lang="en-GB" sz="1800">
                <a:solidFill>
                  <a:srgbClr val="434343"/>
                </a:solidFill>
              </a:rPr>
              <a:t>In this work, we use sine and cosine functions of different frequencies: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0"/>
              </a:spcAft>
              <a:buNone/>
            </a:pPr>
            <a:r>
              <a:t/>
            </a:r>
            <a:endParaRPr sz="1800">
              <a:solidFill>
                <a:srgbClr val="434343"/>
              </a:solidFill>
            </a:endParaRPr>
          </a:p>
          <a:p>
            <a:pPr indent="0" lvl="0" marL="0" marR="0" rtl="0" algn="l">
              <a:lnSpc>
                <a:spcPct val="115000"/>
              </a:lnSpc>
              <a:spcBef>
                <a:spcPts val="1600"/>
              </a:spcBef>
              <a:spcAft>
                <a:spcPts val="1600"/>
              </a:spcAft>
              <a:buNone/>
            </a:pPr>
            <a:r>
              <a:rPr lang="en-GB" sz="1800">
                <a:solidFill>
                  <a:srgbClr val="434343"/>
                </a:solidFill>
              </a:rPr>
              <a:t>where </a:t>
            </a:r>
            <a:r>
              <a:rPr i="1" lang="en-GB" sz="1800">
                <a:solidFill>
                  <a:srgbClr val="434343"/>
                </a:solidFill>
              </a:rPr>
              <a:t>pos </a:t>
            </a:r>
            <a:r>
              <a:rPr lang="en-GB" sz="1800">
                <a:solidFill>
                  <a:srgbClr val="434343"/>
                </a:solidFill>
              </a:rPr>
              <a:t>is the position and </a:t>
            </a:r>
            <a:r>
              <a:rPr i="1" lang="en-GB" sz="1800">
                <a:solidFill>
                  <a:srgbClr val="434343"/>
                </a:solidFill>
              </a:rPr>
              <a:t>i</a:t>
            </a:r>
            <a:r>
              <a:rPr lang="en-GB" sz="1800">
                <a:solidFill>
                  <a:srgbClr val="434343"/>
                </a:solidFill>
              </a:rPr>
              <a:t> is the dimension.</a:t>
            </a:r>
            <a:endParaRPr sz="1800">
              <a:solidFill>
                <a:srgbClr val="434343"/>
              </a:solidFill>
            </a:endParaRPr>
          </a:p>
        </p:txBody>
      </p:sp>
      <p:pic>
        <p:nvPicPr>
          <p:cNvPr id="145" name="Google Shape;145;p27"/>
          <p:cNvPicPr preferRelativeResize="0"/>
          <p:nvPr/>
        </p:nvPicPr>
        <p:blipFill>
          <a:blip r:embed="rId3">
            <a:alphaModFix/>
          </a:blip>
          <a:stretch>
            <a:fillRect/>
          </a:stretch>
        </p:blipFill>
        <p:spPr>
          <a:xfrm>
            <a:off x="346526" y="3579525"/>
            <a:ext cx="3562950" cy="85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